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40"/>
  </p:notesMasterIdLst>
  <p:handoutMasterIdLst>
    <p:handoutMasterId r:id="rId41"/>
  </p:handoutMasterIdLst>
  <p:sldIdLst>
    <p:sldId id="272" r:id="rId5"/>
    <p:sldId id="330" r:id="rId6"/>
    <p:sldId id="275" r:id="rId7"/>
    <p:sldId id="354" r:id="rId8"/>
    <p:sldId id="355" r:id="rId9"/>
    <p:sldId id="356" r:id="rId10"/>
    <p:sldId id="357" r:id="rId11"/>
    <p:sldId id="358" r:id="rId12"/>
    <p:sldId id="359" r:id="rId13"/>
    <p:sldId id="360" r:id="rId14"/>
    <p:sldId id="362" r:id="rId15"/>
    <p:sldId id="363" r:id="rId16"/>
    <p:sldId id="364" r:id="rId17"/>
    <p:sldId id="365" r:id="rId18"/>
    <p:sldId id="366" r:id="rId19"/>
    <p:sldId id="367" r:id="rId20"/>
    <p:sldId id="368" r:id="rId21"/>
    <p:sldId id="369" r:id="rId22"/>
    <p:sldId id="370"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5" r:id="rId37"/>
    <p:sldId id="384" r:id="rId38"/>
    <p:sldId id="361" r:id="rId39"/>
  </p:sldIdLst>
  <p:sldSz cx="12192000" cy="6858000"/>
  <p:notesSz cx="6735763" cy="9866313"/>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80799AE0-CA9D-4FF1-A3AC-65F0653AB46B}">
          <p14:sldIdLst>
            <p14:sldId id="272"/>
            <p14:sldId id="330"/>
            <p14:sldId id="275"/>
            <p14:sldId id="354"/>
            <p14:sldId id="355"/>
            <p14:sldId id="356"/>
          </p14:sldIdLst>
        </p14:section>
        <p14:section name="Inndeling uten navn" id="{5C3E2C59-6ADA-4896-AD37-3B4C82140515}">
          <p14:sldIdLst>
            <p14:sldId id="357"/>
            <p14:sldId id="358"/>
            <p14:sldId id="359"/>
            <p14:sldId id="360"/>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5"/>
            <p14:sldId id="384"/>
            <p14:sldId id="3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270" autoAdjust="0"/>
    <p:restoredTop sz="96770"/>
  </p:normalViewPr>
  <p:slideViewPr>
    <p:cSldViewPr snapToGrid="0">
      <p:cViewPr varScale="1">
        <p:scale>
          <a:sx n="116" d="100"/>
          <a:sy n="116" d="100"/>
        </p:scale>
        <p:origin x="216"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FB2377-8F49-BD4A-915D-D0BC24AEB9B7}" type="doc">
      <dgm:prSet loTypeId="urn:microsoft.com/office/officeart/2005/8/layout/chevron1" loCatId="" qsTypeId="urn:microsoft.com/office/officeart/2005/8/quickstyle/simple1" qsCatId="simple" csTypeId="urn:microsoft.com/office/officeart/2005/8/colors/accent1_2" csCatId="accent1" phldr="1"/>
      <dgm:spPr/>
    </dgm:pt>
    <dgm:pt modelId="{281498F3-9465-5244-AF04-A6BD768429D4}">
      <dgm:prSet phldrT="[Tekst]"/>
      <dgm:spPr>
        <a:solidFill>
          <a:srgbClr val="FF0000"/>
        </a:solidFill>
      </dgm:spPr>
      <dgm:t>
        <a:bodyPr/>
        <a:lstStyle/>
        <a:p>
          <a:r>
            <a:rPr lang="nb-NO" dirty="0">
              <a:solidFill>
                <a:schemeClr val="tx1"/>
              </a:solidFill>
            </a:rPr>
            <a:t>F</a:t>
          </a:r>
          <a:r>
            <a:rPr lang="nb-NO" dirty="0"/>
            <a:t>ellesskap</a:t>
          </a:r>
        </a:p>
      </dgm:t>
    </dgm:pt>
    <dgm:pt modelId="{7ED02AEF-5578-A248-92A5-B52BD2A39DA7}" type="parTrans" cxnId="{5D0F9062-2B59-CF47-9997-6F7CAEB74477}">
      <dgm:prSet/>
      <dgm:spPr/>
      <dgm:t>
        <a:bodyPr/>
        <a:lstStyle/>
        <a:p>
          <a:endParaRPr lang="nb-NO"/>
        </a:p>
      </dgm:t>
    </dgm:pt>
    <dgm:pt modelId="{4FAB24E2-C7BA-E146-8404-9471577E2190}" type="sibTrans" cxnId="{5D0F9062-2B59-CF47-9997-6F7CAEB74477}">
      <dgm:prSet/>
      <dgm:spPr/>
      <dgm:t>
        <a:bodyPr/>
        <a:lstStyle/>
        <a:p>
          <a:endParaRPr lang="nb-NO"/>
        </a:p>
      </dgm:t>
    </dgm:pt>
    <dgm:pt modelId="{D7E240A7-CCA5-8D4E-A224-5C49A36D7493}">
      <dgm:prSet phldrT="[Tekst]"/>
      <dgm:spPr>
        <a:solidFill>
          <a:srgbClr val="FF0000"/>
        </a:solidFill>
      </dgm:spPr>
      <dgm:t>
        <a:bodyPr/>
        <a:lstStyle/>
        <a:p>
          <a:r>
            <a:rPr lang="nb-NO" dirty="0">
              <a:solidFill>
                <a:schemeClr val="tx1"/>
              </a:solidFill>
            </a:rPr>
            <a:t>F</a:t>
          </a:r>
          <a:r>
            <a:rPr lang="nb-NO" dirty="0"/>
            <a:t>air Play</a:t>
          </a:r>
        </a:p>
      </dgm:t>
    </dgm:pt>
    <dgm:pt modelId="{A6345F27-0F50-C44E-BE7D-D96D43DBFBF7}" type="parTrans" cxnId="{C9DCEBE9-FFF8-9043-B8BF-8652237D4E32}">
      <dgm:prSet/>
      <dgm:spPr/>
      <dgm:t>
        <a:bodyPr/>
        <a:lstStyle/>
        <a:p>
          <a:endParaRPr lang="nb-NO"/>
        </a:p>
      </dgm:t>
    </dgm:pt>
    <dgm:pt modelId="{9246F1ED-9750-6444-9462-64817F41D46D}" type="sibTrans" cxnId="{C9DCEBE9-FFF8-9043-B8BF-8652237D4E32}">
      <dgm:prSet/>
      <dgm:spPr/>
      <dgm:t>
        <a:bodyPr/>
        <a:lstStyle/>
        <a:p>
          <a:endParaRPr lang="nb-NO"/>
        </a:p>
      </dgm:t>
    </dgm:pt>
    <dgm:pt modelId="{1B141F36-5865-8F47-B307-DA80E01A0019}">
      <dgm:prSet phldrT="[Tekst]"/>
      <dgm:spPr>
        <a:solidFill>
          <a:srgbClr val="FF0000"/>
        </a:solidFill>
      </dgm:spPr>
      <dgm:t>
        <a:bodyPr/>
        <a:lstStyle/>
        <a:p>
          <a:r>
            <a:rPr lang="nb-NO" dirty="0">
              <a:solidFill>
                <a:schemeClr val="tx1"/>
              </a:solidFill>
            </a:rPr>
            <a:t>K</a:t>
          </a:r>
          <a:r>
            <a:rPr lang="nb-NO" dirty="0"/>
            <a:t>ompetanse</a:t>
          </a:r>
        </a:p>
      </dgm:t>
    </dgm:pt>
    <dgm:pt modelId="{D2A0C2AE-8B61-DF43-8166-10EC07056270}" type="parTrans" cxnId="{3BE35D86-C2FA-4F41-9D8D-CDEA21B7C85B}">
      <dgm:prSet/>
      <dgm:spPr/>
      <dgm:t>
        <a:bodyPr/>
        <a:lstStyle/>
        <a:p>
          <a:endParaRPr lang="nb-NO"/>
        </a:p>
      </dgm:t>
    </dgm:pt>
    <dgm:pt modelId="{95D600D0-4353-DB4A-893C-AF9278A10A4B}" type="sibTrans" cxnId="{3BE35D86-C2FA-4F41-9D8D-CDEA21B7C85B}">
      <dgm:prSet/>
      <dgm:spPr/>
      <dgm:t>
        <a:bodyPr/>
        <a:lstStyle/>
        <a:p>
          <a:endParaRPr lang="nb-NO"/>
        </a:p>
      </dgm:t>
    </dgm:pt>
    <dgm:pt modelId="{6AA118CA-09DD-5745-B8A5-AD26DD05DB7B}" type="pres">
      <dgm:prSet presAssocID="{54FB2377-8F49-BD4A-915D-D0BC24AEB9B7}" presName="Name0" presStyleCnt="0">
        <dgm:presLayoutVars>
          <dgm:dir/>
          <dgm:animLvl val="lvl"/>
          <dgm:resizeHandles val="exact"/>
        </dgm:presLayoutVars>
      </dgm:prSet>
      <dgm:spPr/>
    </dgm:pt>
    <dgm:pt modelId="{3C2F5620-93C5-5349-9B04-F4A8CAC562E6}" type="pres">
      <dgm:prSet presAssocID="{281498F3-9465-5244-AF04-A6BD768429D4}" presName="parTxOnly" presStyleLbl="node1" presStyleIdx="0" presStyleCnt="3">
        <dgm:presLayoutVars>
          <dgm:chMax val="0"/>
          <dgm:chPref val="0"/>
          <dgm:bulletEnabled val="1"/>
        </dgm:presLayoutVars>
      </dgm:prSet>
      <dgm:spPr/>
    </dgm:pt>
    <dgm:pt modelId="{152A4C5E-7A9E-E54C-900A-CE822B28311D}" type="pres">
      <dgm:prSet presAssocID="{4FAB24E2-C7BA-E146-8404-9471577E2190}" presName="parTxOnlySpace" presStyleCnt="0"/>
      <dgm:spPr/>
    </dgm:pt>
    <dgm:pt modelId="{BCA03124-3CAA-504F-8564-CB2439F7F02E}" type="pres">
      <dgm:prSet presAssocID="{D7E240A7-CCA5-8D4E-A224-5C49A36D7493}" presName="parTxOnly" presStyleLbl="node1" presStyleIdx="1" presStyleCnt="3">
        <dgm:presLayoutVars>
          <dgm:chMax val="0"/>
          <dgm:chPref val="0"/>
          <dgm:bulletEnabled val="1"/>
        </dgm:presLayoutVars>
      </dgm:prSet>
      <dgm:spPr/>
    </dgm:pt>
    <dgm:pt modelId="{E5A5DF0D-E2E4-5449-A07C-5E6A409E5E16}" type="pres">
      <dgm:prSet presAssocID="{9246F1ED-9750-6444-9462-64817F41D46D}" presName="parTxOnlySpace" presStyleCnt="0"/>
      <dgm:spPr/>
    </dgm:pt>
    <dgm:pt modelId="{D28BBF3D-4F27-9048-AB46-035FC6014C24}" type="pres">
      <dgm:prSet presAssocID="{1B141F36-5865-8F47-B307-DA80E01A0019}" presName="parTxOnly" presStyleLbl="node1" presStyleIdx="2" presStyleCnt="3">
        <dgm:presLayoutVars>
          <dgm:chMax val="0"/>
          <dgm:chPref val="0"/>
          <dgm:bulletEnabled val="1"/>
        </dgm:presLayoutVars>
      </dgm:prSet>
      <dgm:spPr/>
    </dgm:pt>
  </dgm:ptLst>
  <dgm:cxnLst>
    <dgm:cxn modelId="{549A4A3E-A3FB-5643-8576-2C0ECE468619}" type="presOf" srcId="{1B141F36-5865-8F47-B307-DA80E01A0019}" destId="{D28BBF3D-4F27-9048-AB46-035FC6014C24}" srcOrd="0" destOrd="0" presId="urn:microsoft.com/office/officeart/2005/8/layout/chevron1"/>
    <dgm:cxn modelId="{9B0F174D-6D91-4D43-ACA1-549020DF8987}" type="presOf" srcId="{54FB2377-8F49-BD4A-915D-D0BC24AEB9B7}" destId="{6AA118CA-09DD-5745-B8A5-AD26DD05DB7B}" srcOrd="0" destOrd="0" presId="urn:microsoft.com/office/officeart/2005/8/layout/chevron1"/>
    <dgm:cxn modelId="{5D0F9062-2B59-CF47-9997-6F7CAEB74477}" srcId="{54FB2377-8F49-BD4A-915D-D0BC24AEB9B7}" destId="{281498F3-9465-5244-AF04-A6BD768429D4}" srcOrd="0" destOrd="0" parTransId="{7ED02AEF-5578-A248-92A5-B52BD2A39DA7}" sibTransId="{4FAB24E2-C7BA-E146-8404-9471577E2190}"/>
    <dgm:cxn modelId="{3BE35D86-C2FA-4F41-9D8D-CDEA21B7C85B}" srcId="{54FB2377-8F49-BD4A-915D-D0BC24AEB9B7}" destId="{1B141F36-5865-8F47-B307-DA80E01A0019}" srcOrd="2" destOrd="0" parTransId="{D2A0C2AE-8B61-DF43-8166-10EC07056270}" sibTransId="{95D600D0-4353-DB4A-893C-AF9278A10A4B}"/>
    <dgm:cxn modelId="{59701396-6260-6141-93E9-F4C9DBB13EF4}" type="presOf" srcId="{281498F3-9465-5244-AF04-A6BD768429D4}" destId="{3C2F5620-93C5-5349-9B04-F4A8CAC562E6}" srcOrd="0" destOrd="0" presId="urn:microsoft.com/office/officeart/2005/8/layout/chevron1"/>
    <dgm:cxn modelId="{2E83F9C5-FE2D-F042-8C98-12136A47BC6A}" type="presOf" srcId="{D7E240A7-CCA5-8D4E-A224-5C49A36D7493}" destId="{BCA03124-3CAA-504F-8564-CB2439F7F02E}" srcOrd="0" destOrd="0" presId="urn:microsoft.com/office/officeart/2005/8/layout/chevron1"/>
    <dgm:cxn modelId="{C9DCEBE9-FFF8-9043-B8BF-8652237D4E32}" srcId="{54FB2377-8F49-BD4A-915D-D0BC24AEB9B7}" destId="{D7E240A7-CCA5-8D4E-A224-5C49A36D7493}" srcOrd="1" destOrd="0" parTransId="{A6345F27-0F50-C44E-BE7D-D96D43DBFBF7}" sibTransId="{9246F1ED-9750-6444-9462-64817F41D46D}"/>
    <dgm:cxn modelId="{F8271C7D-49FD-1641-AF8D-B173C7090824}" type="presParOf" srcId="{6AA118CA-09DD-5745-B8A5-AD26DD05DB7B}" destId="{3C2F5620-93C5-5349-9B04-F4A8CAC562E6}" srcOrd="0" destOrd="0" presId="urn:microsoft.com/office/officeart/2005/8/layout/chevron1"/>
    <dgm:cxn modelId="{9B903074-76AA-8442-BF8D-ECFB4C697B57}" type="presParOf" srcId="{6AA118CA-09DD-5745-B8A5-AD26DD05DB7B}" destId="{152A4C5E-7A9E-E54C-900A-CE822B28311D}" srcOrd="1" destOrd="0" presId="urn:microsoft.com/office/officeart/2005/8/layout/chevron1"/>
    <dgm:cxn modelId="{F7C8531A-D4E7-0B4B-92D2-5F2E5383D73A}" type="presParOf" srcId="{6AA118CA-09DD-5745-B8A5-AD26DD05DB7B}" destId="{BCA03124-3CAA-504F-8564-CB2439F7F02E}" srcOrd="2" destOrd="0" presId="urn:microsoft.com/office/officeart/2005/8/layout/chevron1"/>
    <dgm:cxn modelId="{16A3B980-5925-A64A-846F-8E3ADD81856E}" type="presParOf" srcId="{6AA118CA-09DD-5745-B8A5-AD26DD05DB7B}" destId="{E5A5DF0D-E2E4-5449-A07C-5E6A409E5E16}" srcOrd="3" destOrd="0" presId="urn:microsoft.com/office/officeart/2005/8/layout/chevron1"/>
    <dgm:cxn modelId="{EABB16B4-AAA3-4A42-B03F-79D15F720F82}" type="presParOf" srcId="{6AA118CA-09DD-5745-B8A5-AD26DD05DB7B}" destId="{D28BBF3D-4F27-9048-AB46-035FC6014C24}" srcOrd="4"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5794D7-78B4-044A-A710-E07838F1E9A5}" type="doc">
      <dgm:prSet loTypeId="urn:microsoft.com/office/officeart/2005/8/layout/pList1" loCatId="" qsTypeId="urn:microsoft.com/office/officeart/2005/8/quickstyle/simple1" qsCatId="simple" csTypeId="urn:microsoft.com/office/officeart/2005/8/colors/accent1_2" csCatId="accent1" phldr="1"/>
      <dgm:spPr/>
      <dgm:t>
        <a:bodyPr/>
        <a:lstStyle/>
        <a:p>
          <a:endParaRPr lang="nb-NO"/>
        </a:p>
      </dgm:t>
    </dgm:pt>
    <dgm:pt modelId="{57B41291-834F-CD44-A5E8-62F54ED5EE09}">
      <dgm:prSet phldrT="[Tekst]" custT="1"/>
      <dgm:spPr/>
      <dgm:t>
        <a:bodyPr/>
        <a:lstStyle/>
        <a:p>
          <a:r>
            <a:rPr lang="nb-NO" sz="1200" b="1" i="0" u="none" dirty="0">
              <a:solidFill>
                <a:schemeClr val="bg1"/>
              </a:solidFill>
            </a:rPr>
            <a:t>BARNEFOTBALL</a:t>
          </a:r>
          <a:r>
            <a:rPr lang="en-US" sz="1200" b="0" i="0" dirty="0">
              <a:solidFill>
                <a:schemeClr val="bg1"/>
              </a:solidFill>
            </a:rPr>
            <a:t>​</a:t>
          </a:r>
        </a:p>
        <a:p>
          <a:r>
            <a:rPr lang="nb-NO" sz="1200" b="1" i="0" dirty="0"/>
            <a:t>Klubbens mål </a:t>
          </a:r>
          <a:r>
            <a:rPr lang="en-US" sz="1200" b="0" i="0" dirty="0"/>
            <a:t>​</a:t>
          </a:r>
        </a:p>
        <a:p>
          <a:r>
            <a:rPr lang="nb-NO" sz="1200" b="0" i="0" u="none" dirty="0">
              <a:solidFill>
                <a:schemeClr val="bg1"/>
              </a:solidFill>
            </a:rPr>
            <a:t>Gi alle spillerne en god fotballopplevelse preget av trygghet, mestring, trivsel og mulighet til sportslig og menneskelig utvikling</a:t>
          </a:r>
          <a:endParaRPr lang="nb-NO" sz="1200" b="0" dirty="0">
            <a:solidFill>
              <a:schemeClr val="bg1"/>
            </a:solidFill>
          </a:endParaRPr>
        </a:p>
      </dgm:t>
    </dgm:pt>
    <dgm:pt modelId="{8F4DDA5E-0F82-E14A-B65A-F6805E81A813}" type="parTrans" cxnId="{FCDA8870-7552-F948-AE2B-A56DC52CC9C9}">
      <dgm:prSet/>
      <dgm:spPr/>
      <dgm:t>
        <a:bodyPr/>
        <a:lstStyle/>
        <a:p>
          <a:endParaRPr lang="nb-NO"/>
        </a:p>
      </dgm:t>
    </dgm:pt>
    <dgm:pt modelId="{7CAA3174-0EFE-5B44-8B74-BA1E19EB164A}" type="sibTrans" cxnId="{FCDA8870-7552-F948-AE2B-A56DC52CC9C9}">
      <dgm:prSet/>
      <dgm:spPr/>
      <dgm:t>
        <a:bodyPr/>
        <a:lstStyle/>
        <a:p>
          <a:endParaRPr lang="nb-NO"/>
        </a:p>
      </dgm:t>
    </dgm:pt>
    <dgm:pt modelId="{AFF0B901-7E1E-B74B-81E9-7D0F68EF0F3A}">
      <dgm:prSet custT="1"/>
      <dgm:spPr/>
      <dgm:t>
        <a:bodyPr/>
        <a:lstStyle/>
        <a:p>
          <a:r>
            <a:rPr lang="nb-NO" sz="1200" b="1" i="0" dirty="0">
              <a:solidFill>
                <a:schemeClr val="bg1"/>
              </a:solidFill>
            </a:rPr>
            <a:t>UNGDOMSFOTBALL</a:t>
          </a:r>
        </a:p>
        <a:p>
          <a:r>
            <a:rPr lang="nb-NO" sz="1200" b="1" i="0" dirty="0"/>
            <a:t>Klubbens mål</a:t>
          </a:r>
          <a:r>
            <a:rPr lang="nb-NO" sz="1200" b="0" i="0" dirty="0"/>
            <a:t>​</a:t>
          </a:r>
          <a:br>
            <a:rPr lang="nb-NO" sz="1200" b="0" i="0" dirty="0"/>
          </a:br>
          <a:r>
            <a:rPr lang="nb-NO" sz="1200" b="0" i="0" u="none" dirty="0">
              <a:solidFill>
                <a:schemeClr val="bg1"/>
              </a:solidFill>
            </a:rPr>
            <a:t>Målet er å ha et stort og godt utviklingsmiljø for både gutter og jenter i klubben. Skal organiseres og være tilrettelagt for fotballglede og spillerutvikling</a:t>
          </a:r>
          <a:r>
            <a:rPr lang="en-US" b="0" i="0" dirty="0"/>
            <a:t>​</a:t>
          </a:r>
          <a:endParaRPr lang="nb-NO" sz="1200" b="0" i="0" dirty="0">
            <a:solidFill>
              <a:schemeClr val="bg1"/>
            </a:solidFill>
          </a:endParaRPr>
        </a:p>
      </dgm:t>
    </dgm:pt>
    <dgm:pt modelId="{A9D27AB7-2EF1-0948-A8D7-F87DC01D9669}" type="parTrans" cxnId="{26E12628-7ECA-1D4C-B14F-4A9DBB8FFDF2}">
      <dgm:prSet/>
      <dgm:spPr/>
      <dgm:t>
        <a:bodyPr/>
        <a:lstStyle/>
        <a:p>
          <a:endParaRPr lang="nb-NO"/>
        </a:p>
      </dgm:t>
    </dgm:pt>
    <dgm:pt modelId="{04BDB545-6E34-D646-8C5D-14853F564D48}" type="sibTrans" cxnId="{26E12628-7ECA-1D4C-B14F-4A9DBB8FFDF2}">
      <dgm:prSet/>
      <dgm:spPr/>
      <dgm:t>
        <a:bodyPr/>
        <a:lstStyle/>
        <a:p>
          <a:endParaRPr lang="nb-NO"/>
        </a:p>
      </dgm:t>
    </dgm:pt>
    <dgm:pt modelId="{8B95DF8E-42EF-6A48-B3A9-EB4F42EC3E64}">
      <dgm:prSet custT="1"/>
      <dgm:spPr/>
      <dgm:t>
        <a:bodyPr/>
        <a:lstStyle/>
        <a:p>
          <a:r>
            <a:rPr lang="nb-NO" sz="1200" b="1" i="0" u="none" dirty="0">
              <a:solidFill>
                <a:schemeClr val="bg1"/>
              </a:solidFill>
            </a:rPr>
            <a:t>SENIORFOTBALL</a:t>
          </a:r>
          <a:r>
            <a:rPr lang="en-US" sz="1200" b="0" i="0" dirty="0">
              <a:solidFill>
                <a:schemeClr val="bg1"/>
              </a:solidFill>
            </a:rPr>
            <a:t>​</a:t>
          </a:r>
        </a:p>
        <a:p>
          <a:r>
            <a:rPr lang="nb-NO" sz="1200" b="1" i="0" dirty="0"/>
            <a:t>Klubbens mål</a:t>
          </a:r>
          <a:r>
            <a:rPr lang="en-US" sz="1200" b="0" i="0" dirty="0"/>
            <a:t>​</a:t>
          </a:r>
          <a:br>
            <a:rPr lang="en-US" sz="1200" b="0" i="0" dirty="0"/>
          </a:br>
          <a:r>
            <a:rPr lang="nb-NO" sz="1200" b="0" i="0" u="none" dirty="0">
              <a:solidFill>
                <a:schemeClr val="bg1"/>
              </a:solidFill>
            </a:rPr>
            <a:t>Fjellhamar FK skal i hovedsak bestå av lokale- og egenutviklede spillere.</a:t>
          </a:r>
          <a:r>
            <a:rPr lang="en-US" sz="1200" b="0" i="0" dirty="0">
              <a:solidFill>
                <a:schemeClr val="bg1"/>
              </a:solidFill>
            </a:rPr>
            <a:t>​</a:t>
          </a:r>
        </a:p>
        <a:p>
          <a:r>
            <a:rPr lang="nb-NO" sz="1200" b="0" i="0" u="none" dirty="0">
              <a:solidFill>
                <a:schemeClr val="bg1"/>
              </a:solidFill>
            </a:rPr>
            <a:t>Det er viktig å gi unge spillere tillit og sjansen. Lokal forankring</a:t>
          </a:r>
          <a:endParaRPr lang="nb-NO" sz="1200" b="0" i="0" dirty="0">
            <a:solidFill>
              <a:schemeClr val="bg1"/>
            </a:solidFill>
          </a:endParaRPr>
        </a:p>
      </dgm:t>
    </dgm:pt>
    <dgm:pt modelId="{6577D96C-B108-ED4F-BA51-3FF5E7AE9BC6}" type="parTrans" cxnId="{164C3D83-396B-DB4C-93AF-6F5FF9EE13CF}">
      <dgm:prSet/>
      <dgm:spPr/>
      <dgm:t>
        <a:bodyPr/>
        <a:lstStyle/>
        <a:p>
          <a:endParaRPr lang="nb-NO"/>
        </a:p>
      </dgm:t>
    </dgm:pt>
    <dgm:pt modelId="{8466A93B-F61B-3F40-84E3-AA40B9661938}" type="sibTrans" cxnId="{164C3D83-396B-DB4C-93AF-6F5FF9EE13CF}">
      <dgm:prSet/>
      <dgm:spPr/>
      <dgm:t>
        <a:bodyPr/>
        <a:lstStyle/>
        <a:p>
          <a:endParaRPr lang="nb-NO"/>
        </a:p>
      </dgm:t>
    </dgm:pt>
    <dgm:pt modelId="{B25CC6D0-E998-6048-981C-7EDB9133B40E}" type="pres">
      <dgm:prSet presAssocID="{6D5794D7-78B4-044A-A710-E07838F1E9A5}" presName="Name0" presStyleCnt="0">
        <dgm:presLayoutVars>
          <dgm:dir/>
          <dgm:resizeHandles val="exact"/>
        </dgm:presLayoutVars>
      </dgm:prSet>
      <dgm:spPr/>
    </dgm:pt>
    <dgm:pt modelId="{D05FD106-0689-6C4E-809A-EF5034C55880}" type="pres">
      <dgm:prSet presAssocID="{57B41291-834F-CD44-A5E8-62F54ED5EE09}" presName="compNode" presStyleCnt="0"/>
      <dgm:spPr/>
    </dgm:pt>
    <dgm:pt modelId="{599BE9A7-F0CB-DD41-9003-1B3222623E58}" type="pres">
      <dgm:prSet presAssocID="{57B41291-834F-CD44-A5E8-62F54ED5EE09}" presName="pictRect" presStyleLbl="node1" presStyleIdx="0" presStyleCnt="3"/>
      <dgm:spPr>
        <a:solidFill>
          <a:srgbClr val="FF0000"/>
        </a:solidFill>
      </dgm:spPr>
    </dgm:pt>
    <dgm:pt modelId="{7112F18A-91E7-3E40-9500-DF10F646AA70}" type="pres">
      <dgm:prSet presAssocID="{57B41291-834F-CD44-A5E8-62F54ED5EE09}" presName="textRect" presStyleLbl="revTx" presStyleIdx="0" presStyleCnt="3" custLinFactY="-65540" custLinFactNeighborX="1516" custLinFactNeighborY="-100000">
        <dgm:presLayoutVars>
          <dgm:bulletEnabled val="1"/>
        </dgm:presLayoutVars>
      </dgm:prSet>
      <dgm:spPr/>
    </dgm:pt>
    <dgm:pt modelId="{2682AA49-3D43-6643-90B4-EB239D98FA25}" type="pres">
      <dgm:prSet presAssocID="{7CAA3174-0EFE-5B44-8B74-BA1E19EB164A}" presName="sibTrans" presStyleLbl="sibTrans2D1" presStyleIdx="0" presStyleCnt="0"/>
      <dgm:spPr/>
    </dgm:pt>
    <dgm:pt modelId="{01EEF290-5E12-2247-A54F-D6588487C724}" type="pres">
      <dgm:prSet presAssocID="{AFF0B901-7E1E-B74B-81E9-7D0F68EF0F3A}" presName="compNode" presStyleCnt="0"/>
      <dgm:spPr/>
    </dgm:pt>
    <dgm:pt modelId="{CDFFDFE9-9685-8B43-AC84-2565B25EBA90}" type="pres">
      <dgm:prSet presAssocID="{AFF0B901-7E1E-B74B-81E9-7D0F68EF0F3A}" presName="pictRect" presStyleLbl="node1" presStyleIdx="1" presStyleCnt="3"/>
      <dgm:spPr>
        <a:solidFill>
          <a:srgbClr val="FF0000"/>
        </a:solidFill>
      </dgm:spPr>
    </dgm:pt>
    <dgm:pt modelId="{EC1DE260-F226-7943-B957-E0621677D4F4}" type="pres">
      <dgm:prSet presAssocID="{AFF0B901-7E1E-B74B-81E9-7D0F68EF0F3A}" presName="textRect" presStyleLbl="revTx" presStyleIdx="1" presStyleCnt="3" custLinFactY="-58278" custLinFactNeighborX="427" custLinFactNeighborY="-100000">
        <dgm:presLayoutVars>
          <dgm:bulletEnabled val="1"/>
        </dgm:presLayoutVars>
      </dgm:prSet>
      <dgm:spPr/>
    </dgm:pt>
    <dgm:pt modelId="{FA625FC0-7267-9D44-B625-0F8A28C22ECC}" type="pres">
      <dgm:prSet presAssocID="{04BDB545-6E34-D646-8C5D-14853F564D48}" presName="sibTrans" presStyleLbl="sibTrans2D1" presStyleIdx="0" presStyleCnt="0"/>
      <dgm:spPr/>
    </dgm:pt>
    <dgm:pt modelId="{85A1B581-A969-5041-BABA-F16BE8F4DBB6}" type="pres">
      <dgm:prSet presAssocID="{8B95DF8E-42EF-6A48-B3A9-EB4F42EC3E64}" presName="compNode" presStyleCnt="0"/>
      <dgm:spPr/>
    </dgm:pt>
    <dgm:pt modelId="{724195ED-BCD9-A844-8BA1-982099EF7EF4}" type="pres">
      <dgm:prSet presAssocID="{8B95DF8E-42EF-6A48-B3A9-EB4F42EC3E64}" presName="pictRect" presStyleLbl="node1" presStyleIdx="2" presStyleCnt="3"/>
      <dgm:spPr>
        <a:solidFill>
          <a:srgbClr val="FF0000"/>
        </a:solidFill>
      </dgm:spPr>
    </dgm:pt>
    <dgm:pt modelId="{69748668-FE28-CD4C-8207-F8EC2EA34C7B}" type="pres">
      <dgm:prSet presAssocID="{8B95DF8E-42EF-6A48-B3A9-EB4F42EC3E64}" presName="textRect" presStyleLbl="revTx" presStyleIdx="2" presStyleCnt="3" custLinFactY="-57050" custLinFactNeighborX="63" custLinFactNeighborY="-100000">
        <dgm:presLayoutVars>
          <dgm:bulletEnabled val="1"/>
        </dgm:presLayoutVars>
      </dgm:prSet>
      <dgm:spPr/>
    </dgm:pt>
  </dgm:ptLst>
  <dgm:cxnLst>
    <dgm:cxn modelId="{26E12628-7ECA-1D4C-B14F-4A9DBB8FFDF2}" srcId="{6D5794D7-78B4-044A-A710-E07838F1E9A5}" destId="{AFF0B901-7E1E-B74B-81E9-7D0F68EF0F3A}" srcOrd="1" destOrd="0" parTransId="{A9D27AB7-2EF1-0948-A8D7-F87DC01D9669}" sibTransId="{04BDB545-6E34-D646-8C5D-14853F564D48}"/>
    <dgm:cxn modelId="{A9B69430-1B43-A245-94E7-A38B62F1A3E5}" type="presOf" srcId="{6D5794D7-78B4-044A-A710-E07838F1E9A5}" destId="{B25CC6D0-E998-6048-981C-7EDB9133B40E}" srcOrd="0" destOrd="0" presId="urn:microsoft.com/office/officeart/2005/8/layout/pList1"/>
    <dgm:cxn modelId="{E287463C-17FE-0246-90E9-6F1AB6FE9DF6}" type="presOf" srcId="{57B41291-834F-CD44-A5E8-62F54ED5EE09}" destId="{7112F18A-91E7-3E40-9500-DF10F646AA70}" srcOrd="0" destOrd="0" presId="urn:microsoft.com/office/officeart/2005/8/layout/pList1"/>
    <dgm:cxn modelId="{EF1AEB54-68D6-9E43-9D06-7A0D14EC8386}" type="presOf" srcId="{7CAA3174-0EFE-5B44-8B74-BA1E19EB164A}" destId="{2682AA49-3D43-6643-90B4-EB239D98FA25}" srcOrd="0" destOrd="0" presId="urn:microsoft.com/office/officeart/2005/8/layout/pList1"/>
    <dgm:cxn modelId="{FCDA8870-7552-F948-AE2B-A56DC52CC9C9}" srcId="{6D5794D7-78B4-044A-A710-E07838F1E9A5}" destId="{57B41291-834F-CD44-A5E8-62F54ED5EE09}" srcOrd="0" destOrd="0" parTransId="{8F4DDA5E-0F82-E14A-B65A-F6805E81A813}" sibTransId="{7CAA3174-0EFE-5B44-8B74-BA1E19EB164A}"/>
    <dgm:cxn modelId="{164C3D83-396B-DB4C-93AF-6F5FF9EE13CF}" srcId="{6D5794D7-78B4-044A-A710-E07838F1E9A5}" destId="{8B95DF8E-42EF-6A48-B3A9-EB4F42EC3E64}" srcOrd="2" destOrd="0" parTransId="{6577D96C-B108-ED4F-BA51-3FF5E7AE9BC6}" sibTransId="{8466A93B-F61B-3F40-84E3-AA40B9661938}"/>
    <dgm:cxn modelId="{84DF2BC0-D78B-DB49-98FB-BFD5B302BA90}" type="presOf" srcId="{AFF0B901-7E1E-B74B-81E9-7D0F68EF0F3A}" destId="{EC1DE260-F226-7943-B957-E0621677D4F4}" srcOrd="0" destOrd="0" presId="urn:microsoft.com/office/officeart/2005/8/layout/pList1"/>
    <dgm:cxn modelId="{5E7959C3-B6DF-C347-8683-6BF8B3CE2A08}" type="presOf" srcId="{8B95DF8E-42EF-6A48-B3A9-EB4F42EC3E64}" destId="{69748668-FE28-CD4C-8207-F8EC2EA34C7B}" srcOrd="0" destOrd="0" presId="urn:microsoft.com/office/officeart/2005/8/layout/pList1"/>
    <dgm:cxn modelId="{3E5E5CF9-C8C4-8748-8CDD-5F434BE0A486}" type="presOf" srcId="{04BDB545-6E34-D646-8C5D-14853F564D48}" destId="{FA625FC0-7267-9D44-B625-0F8A28C22ECC}" srcOrd="0" destOrd="0" presId="urn:microsoft.com/office/officeart/2005/8/layout/pList1"/>
    <dgm:cxn modelId="{84299370-5488-6D4C-BD35-E97D28A9613D}" type="presParOf" srcId="{B25CC6D0-E998-6048-981C-7EDB9133B40E}" destId="{D05FD106-0689-6C4E-809A-EF5034C55880}" srcOrd="0" destOrd="0" presId="urn:microsoft.com/office/officeart/2005/8/layout/pList1"/>
    <dgm:cxn modelId="{FCE235F8-D5CE-6343-9350-09AEDED5562D}" type="presParOf" srcId="{D05FD106-0689-6C4E-809A-EF5034C55880}" destId="{599BE9A7-F0CB-DD41-9003-1B3222623E58}" srcOrd="0" destOrd="0" presId="urn:microsoft.com/office/officeart/2005/8/layout/pList1"/>
    <dgm:cxn modelId="{E22054F6-6570-CE4A-ADF1-B961B98881F7}" type="presParOf" srcId="{D05FD106-0689-6C4E-809A-EF5034C55880}" destId="{7112F18A-91E7-3E40-9500-DF10F646AA70}" srcOrd="1" destOrd="0" presId="urn:microsoft.com/office/officeart/2005/8/layout/pList1"/>
    <dgm:cxn modelId="{B3353C0A-A480-C945-91A5-EE66DDC1DB7F}" type="presParOf" srcId="{B25CC6D0-E998-6048-981C-7EDB9133B40E}" destId="{2682AA49-3D43-6643-90B4-EB239D98FA25}" srcOrd="1" destOrd="0" presId="urn:microsoft.com/office/officeart/2005/8/layout/pList1"/>
    <dgm:cxn modelId="{47F23483-FCD7-A842-8A68-2D4D3D0C39BE}" type="presParOf" srcId="{B25CC6D0-E998-6048-981C-7EDB9133B40E}" destId="{01EEF290-5E12-2247-A54F-D6588487C724}" srcOrd="2" destOrd="0" presId="urn:microsoft.com/office/officeart/2005/8/layout/pList1"/>
    <dgm:cxn modelId="{E3196E5C-F85F-C84B-BCFB-943B264CFEBC}" type="presParOf" srcId="{01EEF290-5E12-2247-A54F-D6588487C724}" destId="{CDFFDFE9-9685-8B43-AC84-2565B25EBA90}" srcOrd="0" destOrd="0" presId="urn:microsoft.com/office/officeart/2005/8/layout/pList1"/>
    <dgm:cxn modelId="{5F9DB97B-93CC-C24E-BD1F-D477B4468AB5}" type="presParOf" srcId="{01EEF290-5E12-2247-A54F-D6588487C724}" destId="{EC1DE260-F226-7943-B957-E0621677D4F4}" srcOrd="1" destOrd="0" presId="urn:microsoft.com/office/officeart/2005/8/layout/pList1"/>
    <dgm:cxn modelId="{F63D9057-9262-C541-ACF5-98CE09E0BBA0}" type="presParOf" srcId="{B25CC6D0-E998-6048-981C-7EDB9133B40E}" destId="{FA625FC0-7267-9D44-B625-0F8A28C22ECC}" srcOrd="3" destOrd="0" presId="urn:microsoft.com/office/officeart/2005/8/layout/pList1"/>
    <dgm:cxn modelId="{6B1515B3-9D92-8142-B2A7-623622EE5572}" type="presParOf" srcId="{B25CC6D0-E998-6048-981C-7EDB9133B40E}" destId="{85A1B581-A969-5041-BABA-F16BE8F4DBB6}" srcOrd="4" destOrd="0" presId="urn:microsoft.com/office/officeart/2005/8/layout/pList1"/>
    <dgm:cxn modelId="{A7ED9AC4-B669-A740-9923-1A4456E9C852}" type="presParOf" srcId="{85A1B581-A969-5041-BABA-F16BE8F4DBB6}" destId="{724195ED-BCD9-A844-8BA1-982099EF7EF4}" srcOrd="0" destOrd="0" presId="urn:microsoft.com/office/officeart/2005/8/layout/pList1"/>
    <dgm:cxn modelId="{705E4F18-9CAC-4A48-BCFA-2A7B4E4D4B36}" type="presParOf" srcId="{85A1B581-A969-5041-BABA-F16BE8F4DBB6}" destId="{69748668-FE28-CD4C-8207-F8EC2EA34C7B}" srcOrd="1" destOrd="0" presId="urn:microsoft.com/office/officeart/2005/8/layout/p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2F5620-93C5-5349-9B04-F4A8CAC562E6}">
      <dsp:nvSpPr>
        <dsp:cNvPr id="0" name=""/>
        <dsp:cNvSpPr/>
      </dsp:nvSpPr>
      <dsp:spPr>
        <a:xfrm>
          <a:off x="2381" y="2129102"/>
          <a:ext cx="2901156" cy="1160462"/>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nb-NO" sz="2500" kern="1200" dirty="0">
              <a:solidFill>
                <a:schemeClr val="tx1"/>
              </a:solidFill>
            </a:rPr>
            <a:t>F</a:t>
          </a:r>
          <a:r>
            <a:rPr lang="nb-NO" sz="2500" kern="1200" dirty="0"/>
            <a:t>ellesskap</a:t>
          </a:r>
        </a:p>
      </dsp:txBody>
      <dsp:txXfrm>
        <a:off x="582612" y="2129102"/>
        <a:ext cx="1740694" cy="1160462"/>
      </dsp:txXfrm>
    </dsp:sp>
    <dsp:sp modelId="{BCA03124-3CAA-504F-8564-CB2439F7F02E}">
      <dsp:nvSpPr>
        <dsp:cNvPr id="0" name=""/>
        <dsp:cNvSpPr/>
      </dsp:nvSpPr>
      <dsp:spPr>
        <a:xfrm>
          <a:off x="2613421" y="2129102"/>
          <a:ext cx="2901156" cy="1160462"/>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nb-NO" sz="2500" kern="1200" dirty="0">
              <a:solidFill>
                <a:schemeClr val="tx1"/>
              </a:solidFill>
            </a:rPr>
            <a:t>F</a:t>
          </a:r>
          <a:r>
            <a:rPr lang="nb-NO" sz="2500" kern="1200" dirty="0"/>
            <a:t>air Play</a:t>
          </a:r>
        </a:p>
      </dsp:txBody>
      <dsp:txXfrm>
        <a:off x="3193652" y="2129102"/>
        <a:ext cx="1740694" cy="1160462"/>
      </dsp:txXfrm>
    </dsp:sp>
    <dsp:sp modelId="{D28BBF3D-4F27-9048-AB46-035FC6014C24}">
      <dsp:nvSpPr>
        <dsp:cNvPr id="0" name=""/>
        <dsp:cNvSpPr/>
      </dsp:nvSpPr>
      <dsp:spPr>
        <a:xfrm>
          <a:off x="5224462" y="2129102"/>
          <a:ext cx="2901156" cy="1160462"/>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nb-NO" sz="2500" kern="1200" dirty="0">
              <a:solidFill>
                <a:schemeClr val="tx1"/>
              </a:solidFill>
            </a:rPr>
            <a:t>K</a:t>
          </a:r>
          <a:r>
            <a:rPr lang="nb-NO" sz="2500" kern="1200" dirty="0"/>
            <a:t>ompetanse</a:t>
          </a:r>
        </a:p>
      </dsp:txBody>
      <dsp:txXfrm>
        <a:off x="5804693" y="2129102"/>
        <a:ext cx="1740694" cy="11604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9BE9A7-F0CB-DD41-9003-1B3222623E58}">
      <dsp:nvSpPr>
        <dsp:cNvPr id="0" name=""/>
        <dsp:cNvSpPr/>
      </dsp:nvSpPr>
      <dsp:spPr>
        <a:xfrm>
          <a:off x="1600" y="1363698"/>
          <a:ext cx="2538933" cy="1749324"/>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12F18A-91E7-3E40-9500-DF10F646AA70}">
      <dsp:nvSpPr>
        <dsp:cNvPr id="0" name=""/>
        <dsp:cNvSpPr/>
      </dsp:nvSpPr>
      <dsp:spPr>
        <a:xfrm>
          <a:off x="40090" y="1553729"/>
          <a:ext cx="2538933" cy="94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0" numCol="1" spcCol="1270" anchor="t" anchorCtr="0">
          <a:noAutofit/>
        </a:bodyPr>
        <a:lstStyle/>
        <a:p>
          <a:pPr marL="0" lvl="0" indent="0" algn="ctr" defTabSz="533400">
            <a:lnSpc>
              <a:spcPct val="90000"/>
            </a:lnSpc>
            <a:spcBef>
              <a:spcPct val="0"/>
            </a:spcBef>
            <a:spcAft>
              <a:spcPct val="35000"/>
            </a:spcAft>
            <a:buNone/>
          </a:pPr>
          <a:r>
            <a:rPr lang="nb-NO" sz="1200" b="1" i="0" u="none" kern="1200" dirty="0">
              <a:solidFill>
                <a:schemeClr val="bg1"/>
              </a:solidFill>
            </a:rPr>
            <a:t>BARNEFOTBALL</a:t>
          </a:r>
          <a:r>
            <a:rPr lang="en-US" sz="1200" b="0" i="0" kern="1200" dirty="0">
              <a:solidFill>
                <a:schemeClr val="bg1"/>
              </a:solidFill>
            </a:rPr>
            <a:t>​</a:t>
          </a:r>
        </a:p>
        <a:p>
          <a:pPr marL="0" lvl="0" indent="0" algn="ctr" defTabSz="533400">
            <a:lnSpc>
              <a:spcPct val="90000"/>
            </a:lnSpc>
            <a:spcBef>
              <a:spcPct val="0"/>
            </a:spcBef>
            <a:spcAft>
              <a:spcPct val="35000"/>
            </a:spcAft>
            <a:buNone/>
          </a:pPr>
          <a:r>
            <a:rPr lang="nb-NO" sz="1200" b="1" i="0" kern="1200" dirty="0"/>
            <a:t>Klubbens mål </a:t>
          </a:r>
          <a:r>
            <a:rPr lang="en-US" sz="1200" b="0" i="0" kern="1200" dirty="0"/>
            <a:t>​</a:t>
          </a:r>
        </a:p>
        <a:p>
          <a:pPr marL="0" lvl="0" indent="0" algn="ctr" defTabSz="533400">
            <a:lnSpc>
              <a:spcPct val="90000"/>
            </a:lnSpc>
            <a:spcBef>
              <a:spcPct val="0"/>
            </a:spcBef>
            <a:spcAft>
              <a:spcPct val="35000"/>
            </a:spcAft>
            <a:buNone/>
          </a:pPr>
          <a:r>
            <a:rPr lang="nb-NO" sz="1200" b="0" i="0" u="none" kern="1200" dirty="0">
              <a:solidFill>
                <a:schemeClr val="bg1"/>
              </a:solidFill>
            </a:rPr>
            <a:t>Gi alle spillerne en god fotballopplevelse preget av trygghet, mestring, trivsel og mulighet til sportslig og menneskelig utvikling</a:t>
          </a:r>
          <a:endParaRPr lang="nb-NO" sz="1200" b="0" kern="1200" dirty="0">
            <a:solidFill>
              <a:schemeClr val="bg1"/>
            </a:solidFill>
          </a:endParaRPr>
        </a:p>
      </dsp:txBody>
      <dsp:txXfrm>
        <a:off x="40090" y="1553729"/>
        <a:ext cx="2538933" cy="941944"/>
      </dsp:txXfrm>
    </dsp:sp>
    <dsp:sp modelId="{CDFFDFE9-9685-8B43-AC84-2565B25EBA90}">
      <dsp:nvSpPr>
        <dsp:cNvPr id="0" name=""/>
        <dsp:cNvSpPr/>
      </dsp:nvSpPr>
      <dsp:spPr>
        <a:xfrm>
          <a:off x="2794533" y="1363698"/>
          <a:ext cx="2538933" cy="1749324"/>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1DE260-F226-7943-B957-E0621677D4F4}">
      <dsp:nvSpPr>
        <dsp:cNvPr id="0" name=""/>
        <dsp:cNvSpPr/>
      </dsp:nvSpPr>
      <dsp:spPr>
        <a:xfrm>
          <a:off x="2805374" y="1622133"/>
          <a:ext cx="2538933" cy="94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0" numCol="1" spcCol="1270" anchor="t" anchorCtr="0">
          <a:noAutofit/>
        </a:bodyPr>
        <a:lstStyle/>
        <a:p>
          <a:pPr marL="0" lvl="0" indent="0" algn="ctr" defTabSz="533400">
            <a:lnSpc>
              <a:spcPct val="90000"/>
            </a:lnSpc>
            <a:spcBef>
              <a:spcPct val="0"/>
            </a:spcBef>
            <a:spcAft>
              <a:spcPct val="35000"/>
            </a:spcAft>
            <a:buNone/>
          </a:pPr>
          <a:r>
            <a:rPr lang="nb-NO" sz="1200" b="1" i="0" kern="1200" dirty="0">
              <a:solidFill>
                <a:schemeClr val="bg1"/>
              </a:solidFill>
            </a:rPr>
            <a:t>UNGDOMSFOTBALL</a:t>
          </a:r>
        </a:p>
        <a:p>
          <a:pPr marL="0" lvl="0" indent="0" algn="ctr" defTabSz="533400">
            <a:lnSpc>
              <a:spcPct val="90000"/>
            </a:lnSpc>
            <a:spcBef>
              <a:spcPct val="0"/>
            </a:spcBef>
            <a:spcAft>
              <a:spcPct val="35000"/>
            </a:spcAft>
            <a:buNone/>
          </a:pPr>
          <a:r>
            <a:rPr lang="nb-NO" sz="1200" b="1" i="0" kern="1200" dirty="0"/>
            <a:t>Klubbens mål</a:t>
          </a:r>
          <a:r>
            <a:rPr lang="nb-NO" sz="1200" b="0" i="0" kern="1200" dirty="0"/>
            <a:t>​</a:t>
          </a:r>
          <a:br>
            <a:rPr lang="nb-NO" sz="1200" b="0" i="0" kern="1200" dirty="0"/>
          </a:br>
          <a:r>
            <a:rPr lang="nb-NO" sz="1200" b="0" i="0" u="none" kern="1200" dirty="0">
              <a:solidFill>
                <a:schemeClr val="bg1"/>
              </a:solidFill>
            </a:rPr>
            <a:t>Målet er å ha et stort og godt utviklingsmiljø for både gutter og jenter i klubben. Skal organiseres og være tilrettelagt for fotballglede og spillerutvikling</a:t>
          </a:r>
          <a:r>
            <a:rPr lang="en-US" b="0" i="0" kern="1200" dirty="0"/>
            <a:t>​</a:t>
          </a:r>
          <a:endParaRPr lang="nb-NO" sz="1200" b="0" i="0" kern="1200" dirty="0">
            <a:solidFill>
              <a:schemeClr val="bg1"/>
            </a:solidFill>
          </a:endParaRPr>
        </a:p>
      </dsp:txBody>
      <dsp:txXfrm>
        <a:off x="2805374" y="1622133"/>
        <a:ext cx="2538933" cy="941944"/>
      </dsp:txXfrm>
    </dsp:sp>
    <dsp:sp modelId="{724195ED-BCD9-A844-8BA1-982099EF7EF4}">
      <dsp:nvSpPr>
        <dsp:cNvPr id="0" name=""/>
        <dsp:cNvSpPr/>
      </dsp:nvSpPr>
      <dsp:spPr>
        <a:xfrm>
          <a:off x="5587466" y="1363698"/>
          <a:ext cx="2538933" cy="1749324"/>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748668-FE28-CD4C-8207-F8EC2EA34C7B}">
      <dsp:nvSpPr>
        <dsp:cNvPr id="0" name=""/>
        <dsp:cNvSpPr/>
      </dsp:nvSpPr>
      <dsp:spPr>
        <a:xfrm>
          <a:off x="5589066" y="1633700"/>
          <a:ext cx="2538933" cy="94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0" numCol="1" spcCol="1270" anchor="t" anchorCtr="0">
          <a:noAutofit/>
        </a:bodyPr>
        <a:lstStyle/>
        <a:p>
          <a:pPr marL="0" lvl="0" indent="0" algn="ctr" defTabSz="533400">
            <a:lnSpc>
              <a:spcPct val="90000"/>
            </a:lnSpc>
            <a:spcBef>
              <a:spcPct val="0"/>
            </a:spcBef>
            <a:spcAft>
              <a:spcPct val="35000"/>
            </a:spcAft>
            <a:buNone/>
          </a:pPr>
          <a:r>
            <a:rPr lang="nb-NO" sz="1200" b="1" i="0" u="none" kern="1200" dirty="0">
              <a:solidFill>
                <a:schemeClr val="bg1"/>
              </a:solidFill>
            </a:rPr>
            <a:t>SENIORFOTBALL</a:t>
          </a:r>
          <a:r>
            <a:rPr lang="en-US" sz="1200" b="0" i="0" kern="1200" dirty="0">
              <a:solidFill>
                <a:schemeClr val="bg1"/>
              </a:solidFill>
            </a:rPr>
            <a:t>​</a:t>
          </a:r>
        </a:p>
        <a:p>
          <a:pPr marL="0" lvl="0" indent="0" algn="ctr" defTabSz="533400">
            <a:lnSpc>
              <a:spcPct val="90000"/>
            </a:lnSpc>
            <a:spcBef>
              <a:spcPct val="0"/>
            </a:spcBef>
            <a:spcAft>
              <a:spcPct val="35000"/>
            </a:spcAft>
            <a:buNone/>
          </a:pPr>
          <a:r>
            <a:rPr lang="nb-NO" sz="1200" b="1" i="0" kern="1200" dirty="0"/>
            <a:t>Klubbens mål</a:t>
          </a:r>
          <a:r>
            <a:rPr lang="en-US" sz="1200" b="0" i="0" kern="1200" dirty="0"/>
            <a:t>​</a:t>
          </a:r>
          <a:br>
            <a:rPr lang="en-US" sz="1200" b="0" i="0" kern="1200" dirty="0"/>
          </a:br>
          <a:r>
            <a:rPr lang="nb-NO" sz="1200" b="0" i="0" u="none" kern="1200" dirty="0">
              <a:solidFill>
                <a:schemeClr val="bg1"/>
              </a:solidFill>
            </a:rPr>
            <a:t>Fjellhamar FK skal i hovedsak bestå av lokale- og egenutviklede spillere.</a:t>
          </a:r>
          <a:r>
            <a:rPr lang="en-US" sz="1200" b="0" i="0" kern="1200" dirty="0">
              <a:solidFill>
                <a:schemeClr val="bg1"/>
              </a:solidFill>
            </a:rPr>
            <a:t>​</a:t>
          </a:r>
        </a:p>
        <a:p>
          <a:pPr marL="0" lvl="0" indent="0" algn="ctr" defTabSz="533400">
            <a:lnSpc>
              <a:spcPct val="90000"/>
            </a:lnSpc>
            <a:spcBef>
              <a:spcPct val="0"/>
            </a:spcBef>
            <a:spcAft>
              <a:spcPct val="35000"/>
            </a:spcAft>
            <a:buNone/>
          </a:pPr>
          <a:r>
            <a:rPr lang="nb-NO" sz="1200" b="0" i="0" u="none" kern="1200" dirty="0">
              <a:solidFill>
                <a:schemeClr val="bg1"/>
              </a:solidFill>
            </a:rPr>
            <a:t>Det er viktig å gi unge spillere tillit og sjansen. Lokal forankring</a:t>
          </a:r>
          <a:endParaRPr lang="nb-NO" sz="1200" b="0" i="0" kern="1200" dirty="0">
            <a:solidFill>
              <a:schemeClr val="bg1"/>
            </a:solidFill>
          </a:endParaRPr>
        </a:p>
      </dsp:txBody>
      <dsp:txXfrm>
        <a:off x="5589066" y="1633700"/>
        <a:ext cx="2538933" cy="9419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DCF051B-E72E-B640-BD4E-C0F94A1E6378}"/>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D6F2650A-BAAD-7D3A-3B16-3A2F94F2999C}"/>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41BC9FA8-6743-E14A-A2EA-523EB93618C6}" type="datetimeFigureOut">
              <a:rPr lang="nb-NO" smtClean="0"/>
              <a:t>23.03.2026</a:t>
            </a:fld>
            <a:endParaRPr lang="nb-NO"/>
          </a:p>
        </p:txBody>
      </p:sp>
      <p:sp>
        <p:nvSpPr>
          <p:cNvPr id="4" name="Plassholder for bunntekst 3">
            <a:extLst>
              <a:ext uri="{FF2B5EF4-FFF2-40B4-BE49-F238E27FC236}">
                <a16:creationId xmlns:a16="http://schemas.microsoft.com/office/drawing/2014/main" id="{DA90987B-C35B-C437-CD9B-1C714E4A3B54}"/>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7FFA0045-52EC-9636-0E39-BD86044C0C2F}"/>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2428FCB8-E91A-2649-8C22-3612A151F58F}" type="slidenum">
              <a:rPr lang="nb-NO" smtClean="0"/>
              <a:t>‹#›</a:t>
            </a:fld>
            <a:endParaRPr lang="nb-NO"/>
          </a:p>
        </p:txBody>
      </p:sp>
    </p:spTree>
    <p:extLst>
      <p:ext uri="{BB962C8B-B14F-4D97-AF65-F5344CB8AC3E}">
        <p14:creationId xmlns:p14="http://schemas.microsoft.com/office/powerpoint/2010/main" val="8024934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nb-NO" dirty="0"/>
          </a:p>
        </p:txBody>
      </p:sp>
      <p:sp>
        <p:nvSpPr>
          <p:cNvPr id="3" name="Plassholder for dato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BBFE8E3-7A1C-40BA-8031-2C0F689AB3C2}" type="datetimeFigureOut">
              <a:rPr lang="nb-NO" smtClean="0"/>
              <a:t>23.03.2026</a:t>
            </a:fld>
            <a:endParaRPr lang="nb-NO" dirty="0"/>
          </a:p>
        </p:txBody>
      </p:sp>
      <p:sp>
        <p:nvSpPr>
          <p:cNvPr id="4" name="Plassholder for lysbilde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nb-NO" dirty="0"/>
          </a:p>
        </p:txBody>
      </p:sp>
      <p:sp>
        <p:nvSpPr>
          <p:cNvPr id="5" name="Plassholder for notat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nb-NO" dirty="0"/>
          </a:p>
        </p:txBody>
      </p:sp>
      <p:sp>
        <p:nvSpPr>
          <p:cNvPr id="7" name="Plassholder for lysbildenumm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22DAE06-69CD-41D4-A1FC-259C6CFD63CD}" type="slidenum">
              <a:rPr lang="nb-NO" smtClean="0"/>
              <a:t>‹#›</a:t>
            </a:fld>
            <a:endParaRPr lang="nb-NO" dirty="0"/>
          </a:p>
        </p:txBody>
      </p:sp>
    </p:spTree>
    <p:extLst>
      <p:ext uri="{BB962C8B-B14F-4D97-AF65-F5344CB8AC3E}">
        <p14:creationId xmlns:p14="http://schemas.microsoft.com/office/powerpoint/2010/main" val="25373932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93A85-989E-3A2A-A7E6-7925BF412348}"/>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C7530C3F-D43F-5CF7-9FAA-591B74D487A6}"/>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8B85870D-0941-979C-7CB5-25DE1FFCD4D0}"/>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9105A202-91F5-4A9E-141D-65F502226D76}"/>
              </a:ext>
            </a:extLst>
          </p:cNvPr>
          <p:cNvSpPr>
            <a:spLocks noGrp="1"/>
          </p:cNvSpPr>
          <p:nvPr>
            <p:ph type="sldNum" sz="quarter" idx="5"/>
          </p:nvPr>
        </p:nvSpPr>
        <p:spPr/>
        <p:txBody>
          <a:bodyPr/>
          <a:lstStyle/>
          <a:p>
            <a:fld id="{6E3E708D-F64E-4BE4-A281-515E067A88B5}" type="slidenum">
              <a:rPr lang="nb-NO" smtClean="0"/>
              <a:t>1</a:t>
            </a:fld>
            <a:endParaRPr lang="nb-NO"/>
          </a:p>
        </p:txBody>
      </p:sp>
    </p:spTree>
    <p:extLst>
      <p:ext uri="{BB962C8B-B14F-4D97-AF65-F5344CB8AC3E}">
        <p14:creationId xmlns:p14="http://schemas.microsoft.com/office/powerpoint/2010/main" val="3094359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8A9E3-7B43-F742-C4CF-C1715C412148}"/>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3EC326EF-BE14-096A-16AF-3630F96A8F4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2199B6FF-F634-B245-2F73-FAC1D20E811C}"/>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F42CB37C-2727-EBD8-E0AF-2E5085B3C986}"/>
              </a:ext>
            </a:extLst>
          </p:cNvPr>
          <p:cNvSpPr>
            <a:spLocks noGrp="1"/>
          </p:cNvSpPr>
          <p:nvPr>
            <p:ph type="sldNum" sz="quarter" idx="5"/>
          </p:nvPr>
        </p:nvSpPr>
        <p:spPr/>
        <p:txBody>
          <a:bodyPr/>
          <a:lstStyle/>
          <a:p>
            <a:fld id="{6E3E708D-F64E-4BE4-A281-515E067A88B5}" type="slidenum">
              <a:rPr lang="nb-NO" smtClean="0"/>
              <a:t>11</a:t>
            </a:fld>
            <a:endParaRPr lang="nb-NO"/>
          </a:p>
        </p:txBody>
      </p:sp>
    </p:spTree>
    <p:extLst>
      <p:ext uri="{BB962C8B-B14F-4D97-AF65-F5344CB8AC3E}">
        <p14:creationId xmlns:p14="http://schemas.microsoft.com/office/powerpoint/2010/main" val="2253703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F440-7779-871B-A52B-1FD7E442ACF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B66F1D77-D786-5801-A48C-36CAB61E8DB4}"/>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B37CA7F7-5B20-889B-4A7F-F0209C9A48AD}"/>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5AFC7875-CD39-1D92-28F6-A36379FF1E86}"/>
              </a:ext>
            </a:extLst>
          </p:cNvPr>
          <p:cNvSpPr>
            <a:spLocks noGrp="1"/>
          </p:cNvSpPr>
          <p:nvPr>
            <p:ph type="sldNum" sz="quarter" idx="5"/>
          </p:nvPr>
        </p:nvSpPr>
        <p:spPr/>
        <p:txBody>
          <a:bodyPr/>
          <a:lstStyle/>
          <a:p>
            <a:fld id="{6E3E708D-F64E-4BE4-A281-515E067A88B5}" type="slidenum">
              <a:rPr lang="nb-NO" smtClean="0"/>
              <a:t>12</a:t>
            </a:fld>
            <a:endParaRPr lang="nb-NO"/>
          </a:p>
        </p:txBody>
      </p:sp>
    </p:spTree>
    <p:extLst>
      <p:ext uri="{BB962C8B-B14F-4D97-AF65-F5344CB8AC3E}">
        <p14:creationId xmlns:p14="http://schemas.microsoft.com/office/powerpoint/2010/main" val="3633111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FCD8D-38E4-ECEF-86B0-305C38A04BCA}"/>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808238A-D04F-258E-3D95-6FF71625C2A1}"/>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CC2FC606-B025-32EB-E41E-B00FACE71712}"/>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732EC884-61ED-F082-1CA1-B7FB2C671F9D}"/>
              </a:ext>
            </a:extLst>
          </p:cNvPr>
          <p:cNvSpPr>
            <a:spLocks noGrp="1"/>
          </p:cNvSpPr>
          <p:nvPr>
            <p:ph type="sldNum" sz="quarter" idx="5"/>
          </p:nvPr>
        </p:nvSpPr>
        <p:spPr/>
        <p:txBody>
          <a:bodyPr/>
          <a:lstStyle/>
          <a:p>
            <a:fld id="{6E3E708D-F64E-4BE4-A281-515E067A88B5}" type="slidenum">
              <a:rPr lang="nb-NO" smtClean="0"/>
              <a:t>13</a:t>
            </a:fld>
            <a:endParaRPr lang="nb-NO"/>
          </a:p>
        </p:txBody>
      </p:sp>
    </p:spTree>
    <p:extLst>
      <p:ext uri="{BB962C8B-B14F-4D97-AF65-F5344CB8AC3E}">
        <p14:creationId xmlns:p14="http://schemas.microsoft.com/office/powerpoint/2010/main" val="3204990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B0389-868C-20E6-9A41-0F301F64587D}"/>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CEC72A9A-69C9-996F-A238-60E0A0CA1267}"/>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AD57A4EE-166A-C17B-B9E6-2E8D668E624A}"/>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D42BCD8A-8915-9BB7-6D33-43847D56BB94}"/>
              </a:ext>
            </a:extLst>
          </p:cNvPr>
          <p:cNvSpPr>
            <a:spLocks noGrp="1"/>
          </p:cNvSpPr>
          <p:nvPr>
            <p:ph type="sldNum" sz="quarter" idx="5"/>
          </p:nvPr>
        </p:nvSpPr>
        <p:spPr/>
        <p:txBody>
          <a:bodyPr/>
          <a:lstStyle/>
          <a:p>
            <a:fld id="{6E3E708D-F64E-4BE4-A281-515E067A88B5}" type="slidenum">
              <a:rPr lang="nb-NO" smtClean="0"/>
              <a:t>14</a:t>
            </a:fld>
            <a:endParaRPr lang="nb-NO"/>
          </a:p>
        </p:txBody>
      </p:sp>
    </p:spTree>
    <p:extLst>
      <p:ext uri="{BB962C8B-B14F-4D97-AF65-F5344CB8AC3E}">
        <p14:creationId xmlns:p14="http://schemas.microsoft.com/office/powerpoint/2010/main" val="3056065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EB3CC-5A55-510F-7C3F-07937553798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B70C336E-2719-8453-088F-DF634474A8A8}"/>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40525889-5B1B-737E-F7EA-E67A07C8081E}"/>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889F3DFE-6974-D376-AAE1-2604CF049A88}"/>
              </a:ext>
            </a:extLst>
          </p:cNvPr>
          <p:cNvSpPr>
            <a:spLocks noGrp="1"/>
          </p:cNvSpPr>
          <p:nvPr>
            <p:ph type="sldNum" sz="quarter" idx="5"/>
          </p:nvPr>
        </p:nvSpPr>
        <p:spPr/>
        <p:txBody>
          <a:bodyPr/>
          <a:lstStyle/>
          <a:p>
            <a:fld id="{6E3E708D-F64E-4BE4-A281-515E067A88B5}" type="slidenum">
              <a:rPr lang="nb-NO" smtClean="0"/>
              <a:t>15</a:t>
            </a:fld>
            <a:endParaRPr lang="nb-NO"/>
          </a:p>
        </p:txBody>
      </p:sp>
    </p:spTree>
    <p:extLst>
      <p:ext uri="{BB962C8B-B14F-4D97-AF65-F5344CB8AC3E}">
        <p14:creationId xmlns:p14="http://schemas.microsoft.com/office/powerpoint/2010/main" val="2238594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650F2-98D1-50E1-CBB5-FBC9E842EA6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0184761C-1F47-8D13-6852-DB2BF4D17E8B}"/>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4F78A996-3EBB-B68D-B992-E2C6CCCE6AAE}"/>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C9818CB1-7B73-AE0A-67D1-CB6FEF262D8E}"/>
              </a:ext>
            </a:extLst>
          </p:cNvPr>
          <p:cNvSpPr>
            <a:spLocks noGrp="1"/>
          </p:cNvSpPr>
          <p:nvPr>
            <p:ph type="sldNum" sz="quarter" idx="5"/>
          </p:nvPr>
        </p:nvSpPr>
        <p:spPr/>
        <p:txBody>
          <a:bodyPr/>
          <a:lstStyle/>
          <a:p>
            <a:fld id="{6E3E708D-F64E-4BE4-A281-515E067A88B5}" type="slidenum">
              <a:rPr lang="nb-NO" smtClean="0"/>
              <a:t>16</a:t>
            </a:fld>
            <a:endParaRPr lang="nb-NO"/>
          </a:p>
        </p:txBody>
      </p:sp>
    </p:spTree>
    <p:extLst>
      <p:ext uri="{BB962C8B-B14F-4D97-AF65-F5344CB8AC3E}">
        <p14:creationId xmlns:p14="http://schemas.microsoft.com/office/powerpoint/2010/main" val="2023090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6CA4E-CF1E-4079-5D5D-C6DB8DB1366B}"/>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EE5AB1E-4C3A-26AB-6597-84FA40B44FCF}"/>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7B4848E8-0D00-E315-4D7D-0C2FF3AEA290}"/>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F494504C-88F8-E13F-E523-74CA20B03BBD}"/>
              </a:ext>
            </a:extLst>
          </p:cNvPr>
          <p:cNvSpPr>
            <a:spLocks noGrp="1"/>
          </p:cNvSpPr>
          <p:nvPr>
            <p:ph type="sldNum" sz="quarter" idx="5"/>
          </p:nvPr>
        </p:nvSpPr>
        <p:spPr/>
        <p:txBody>
          <a:bodyPr/>
          <a:lstStyle/>
          <a:p>
            <a:fld id="{6E3E708D-F64E-4BE4-A281-515E067A88B5}" type="slidenum">
              <a:rPr lang="nb-NO" smtClean="0"/>
              <a:t>17</a:t>
            </a:fld>
            <a:endParaRPr lang="nb-NO"/>
          </a:p>
        </p:txBody>
      </p:sp>
    </p:spTree>
    <p:extLst>
      <p:ext uri="{BB962C8B-B14F-4D97-AF65-F5344CB8AC3E}">
        <p14:creationId xmlns:p14="http://schemas.microsoft.com/office/powerpoint/2010/main" val="400580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5274D-A781-0026-F767-2CABD98F032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817897CC-3CF8-D239-5FC0-196F952F768A}"/>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8B1F13B8-91AA-8FC3-5B3F-2756209B2675}"/>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CB6AA0A8-E38B-F20B-46F0-ACD77BE29ABB}"/>
              </a:ext>
            </a:extLst>
          </p:cNvPr>
          <p:cNvSpPr>
            <a:spLocks noGrp="1"/>
          </p:cNvSpPr>
          <p:nvPr>
            <p:ph type="sldNum" sz="quarter" idx="5"/>
          </p:nvPr>
        </p:nvSpPr>
        <p:spPr/>
        <p:txBody>
          <a:bodyPr/>
          <a:lstStyle/>
          <a:p>
            <a:fld id="{6E3E708D-F64E-4BE4-A281-515E067A88B5}" type="slidenum">
              <a:rPr lang="nb-NO" smtClean="0"/>
              <a:t>18</a:t>
            </a:fld>
            <a:endParaRPr lang="nb-NO"/>
          </a:p>
        </p:txBody>
      </p:sp>
    </p:spTree>
    <p:extLst>
      <p:ext uri="{BB962C8B-B14F-4D97-AF65-F5344CB8AC3E}">
        <p14:creationId xmlns:p14="http://schemas.microsoft.com/office/powerpoint/2010/main" val="1780556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52311-983F-E049-2810-3E269449A937}"/>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7D5AD34C-0EA9-350E-E907-889A635937FE}"/>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52641AC3-2209-F190-F467-EE0A39E09B79}"/>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720A6CD0-A9AC-DFDF-4A59-A1ED2BF4AF8C}"/>
              </a:ext>
            </a:extLst>
          </p:cNvPr>
          <p:cNvSpPr>
            <a:spLocks noGrp="1"/>
          </p:cNvSpPr>
          <p:nvPr>
            <p:ph type="sldNum" sz="quarter" idx="5"/>
          </p:nvPr>
        </p:nvSpPr>
        <p:spPr/>
        <p:txBody>
          <a:bodyPr/>
          <a:lstStyle/>
          <a:p>
            <a:fld id="{6E3E708D-F64E-4BE4-A281-515E067A88B5}" type="slidenum">
              <a:rPr lang="nb-NO" smtClean="0"/>
              <a:t>19</a:t>
            </a:fld>
            <a:endParaRPr lang="nb-NO"/>
          </a:p>
        </p:txBody>
      </p:sp>
    </p:spTree>
    <p:extLst>
      <p:ext uri="{BB962C8B-B14F-4D97-AF65-F5344CB8AC3E}">
        <p14:creationId xmlns:p14="http://schemas.microsoft.com/office/powerpoint/2010/main" val="3825557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37A94-F62A-18DF-22AF-A2992286393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886F577D-19A7-EBFD-72D1-BBA8AA4D2386}"/>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CDD2189D-C6D8-210D-5D10-F28DD31CCBAD}"/>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381C9CA9-CD43-7076-CF93-3CE2C19D98B4}"/>
              </a:ext>
            </a:extLst>
          </p:cNvPr>
          <p:cNvSpPr>
            <a:spLocks noGrp="1"/>
          </p:cNvSpPr>
          <p:nvPr>
            <p:ph type="sldNum" sz="quarter" idx="5"/>
          </p:nvPr>
        </p:nvSpPr>
        <p:spPr/>
        <p:txBody>
          <a:bodyPr/>
          <a:lstStyle/>
          <a:p>
            <a:fld id="{6E3E708D-F64E-4BE4-A281-515E067A88B5}" type="slidenum">
              <a:rPr lang="nb-NO" smtClean="0"/>
              <a:t>20</a:t>
            </a:fld>
            <a:endParaRPr lang="nb-NO"/>
          </a:p>
        </p:txBody>
      </p:sp>
    </p:spTree>
    <p:extLst>
      <p:ext uri="{BB962C8B-B14F-4D97-AF65-F5344CB8AC3E}">
        <p14:creationId xmlns:p14="http://schemas.microsoft.com/office/powerpoint/2010/main" val="2074248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66668-4876-728D-D386-AD68FD8BB98B}"/>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6901A7E5-AB11-3355-E9AC-8F521220B7C3}"/>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61D559DD-A1DF-7CCF-EB9F-A67B24FB5325}"/>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E7D034B2-6ED8-DABE-5085-5253CAB46AE1}"/>
              </a:ext>
            </a:extLst>
          </p:cNvPr>
          <p:cNvSpPr>
            <a:spLocks noGrp="1"/>
          </p:cNvSpPr>
          <p:nvPr>
            <p:ph type="sldNum" sz="quarter" idx="5"/>
          </p:nvPr>
        </p:nvSpPr>
        <p:spPr/>
        <p:txBody>
          <a:bodyPr/>
          <a:lstStyle/>
          <a:p>
            <a:fld id="{6E3E708D-F64E-4BE4-A281-515E067A88B5}" type="slidenum">
              <a:rPr lang="nb-NO" smtClean="0"/>
              <a:t>3</a:t>
            </a:fld>
            <a:endParaRPr lang="nb-NO"/>
          </a:p>
        </p:txBody>
      </p:sp>
    </p:spTree>
    <p:extLst>
      <p:ext uri="{BB962C8B-B14F-4D97-AF65-F5344CB8AC3E}">
        <p14:creationId xmlns:p14="http://schemas.microsoft.com/office/powerpoint/2010/main" val="1649638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1681F-EF38-0A30-FAA2-BBA84AB20903}"/>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69E22E2A-12F3-94EF-F213-5316D608D971}"/>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D7B3EB3E-DD42-C549-6BB5-AB91AD6A7E2C}"/>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656883A3-1BC9-3BC8-0CCA-EE15861512CC}"/>
              </a:ext>
            </a:extLst>
          </p:cNvPr>
          <p:cNvSpPr>
            <a:spLocks noGrp="1"/>
          </p:cNvSpPr>
          <p:nvPr>
            <p:ph type="sldNum" sz="quarter" idx="5"/>
          </p:nvPr>
        </p:nvSpPr>
        <p:spPr/>
        <p:txBody>
          <a:bodyPr/>
          <a:lstStyle/>
          <a:p>
            <a:fld id="{6E3E708D-F64E-4BE4-A281-515E067A88B5}" type="slidenum">
              <a:rPr lang="nb-NO" smtClean="0"/>
              <a:t>21</a:t>
            </a:fld>
            <a:endParaRPr lang="nb-NO"/>
          </a:p>
        </p:txBody>
      </p:sp>
    </p:spTree>
    <p:extLst>
      <p:ext uri="{BB962C8B-B14F-4D97-AF65-F5344CB8AC3E}">
        <p14:creationId xmlns:p14="http://schemas.microsoft.com/office/powerpoint/2010/main" val="17587921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10596-5FAC-7FD1-789A-E857E4EADAF1}"/>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D06D7DE7-3A69-0B20-410D-8AF2F89E0884}"/>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67458086-C5C0-27A5-6DDE-41499AF7B3B2}"/>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ED3072A4-04C5-502C-CB59-129775507798}"/>
              </a:ext>
            </a:extLst>
          </p:cNvPr>
          <p:cNvSpPr>
            <a:spLocks noGrp="1"/>
          </p:cNvSpPr>
          <p:nvPr>
            <p:ph type="sldNum" sz="quarter" idx="5"/>
          </p:nvPr>
        </p:nvSpPr>
        <p:spPr/>
        <p:txBody>
          <a:bodyPr/>
          <a:lstStyle/>
          <a:p>
            <a:fld id="{6E3E708D-F64E-4BE4-A281-515E067A88B5}" type="slidenum">
              <a:rPr lang="nb-NO" smtClean="0"/>
              <a:t>22</a:t>
            </a:fld>
            <a:endParaRPr lang="nb-NO"/>
          </a:p>
        </p:txBody>
      </p:sp>
    </p:spTree>
    <p:extLst>
      <p:ext uri="{BB962C8B-B14F-4D97-AF65-F5344CB8AC3E}">
        <p14:creationId xmlns:p14="http://schemas.microsoft.com/office/powerpoint/2010/main" val="2867671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7F49B-A535-FB8E-27E0-1261964ECB0E}"/>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40D91314-7099-6548-F23B-B6E42D5FE230}"/>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C180EC03-C618-41CC-A5CB-A3CB84334279}"/>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4FBE8497-433D-50E2-9CDC-685B100887F6}"/>
              </a:ext>
            </a:extLst>
          </p:cNvPr>
          <p:cNvSpPr>
            <a:spLocks noGrp="1"/>
          </p:cNvSpPr>
          <p:nvPr>
            <p:ph type="sldNum" sz="quarter" idx="5"/>
          </p:nvPr>
        </p:nvSpPr>
        <p:spPr/>
        <p:txBody>
          <a:bodyPr/>
          <a:lstStyle/>
          <a:p>
            <a:fld id="{6E3E708D-F64E-4BE4-A281-515E067A88B5}" type="slidenum">
              <a:rPr lang="nb-NO" smtClean="0"/>
              <a:t>23</a:t>
            </a:fld>
            <a:endParaRPr lang="nb-NO"/>
          </a:p>
        </p:txBody>
      </p:sp>
    </p:spTree>
    <p:extLst>
      <p:ext uri="{BB962C8B-B14F-4D97-AF65-F5344CB8AC3E}">
        <p14:creationId xmlns:p14="http://schemas.microsoft.com/office/powerpoint/2010/main" val="3799504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B4558-2D12-54FB-654F-038FE8069D69}"/>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7642FFC8-DE7D-8080-4A4E-882143FE8978}"/>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097B81CF-B20D-4139-B6AE-CB30A3513686}"/>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81831FEB-6894-7E99-7B9D-7915B05B408B}"/>
              </a:ext>
            </a:extLst>
          </p:cNvPr>
          <p:cNvSpPr>
            <a:spLocks noGrp="1"/>
          </p:cNvSpPr>
          <p:nvPr>
            <p:ph type="sldNum" sz="quarter" idx="5"/>
          </p:nvPr>
        </p:nvSpPr>
        <p:spPr/>
        <p:txBody>
          <a:bodyPr/>
          <a:lstStyle/>
          <a:p>
            <a:fld id="{6E3E708D-F64E-4BE4-A281-515E067A88B5}" type="slidenum">
              <a:rPr lang="nb-NO" smtClean="0"/>
              <a:t>24</a:t>
            </a:fld>
            <a:endParaRPr lang="nb-NO"/>
          </a:p>
        </p:txBody>
      </p:sp>
    </p:spTree>
    <p:extLst>
      <p:ext uri="{BB962C8B-B14F-4D97-AF65-F5344CB8AC3E}">
        <p14:creationId xmlns:p14="http://schemas.microsoft.com/office/powerpoint/2010/main" val="5130300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C571D-BDD7-2FAB-7085-4826065DDD9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C3A32576-7269-6336-5213-F7F8CDDF5C12}"/>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A0BDA0C5-0DBF-0700-13FF-5FF1840CE5A5}"/>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D66D0068-0553-790D-46AA-64A4CA1894A1}"/>
              </a:ext>
            </a:extLst>
          </p:cNvPr>
          <p:cNvSpPr>
            <a:spLocks noGrp="1"/>
          </p:cNvSpPr>
          <p:nvPr>
            <p:ph type="sldNum" sz="quarter" idx="5"/>
          </p:nvPr>
        </p:nvSpPr>
        <p:spPr/>
        <p:txBody>
          <a:bodyPr/>
          <a:lstStyle/>
          <a:p>
            <a:fld id="{6E3E708D-F64E-4BE4-A281-515E067A88B5}" type="slidenum">
              <a:rPr lang="nb-NO" smtClean="0"/>
              <a:t>25</a:t>
            </a:fld>
            <a:endParaRPr lang="nb-NO"/>
          </a:p>
        </p:txBody>
      </p:sp>
    </p:spTree>
    <p:extLst>
      <p:ext uri="{BB962C8B-B14F-4D97-AF65-F5344CB8AC3E}">
        <p14:creationId xmlns:p14="http://schemas.microsoft.com/office/powerpoint/2010/main" val="32280364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27BC3-981F-6666-90E3-A37A90610ADA}"/>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585DEB0-003E-F9A1-CA7D-CC9C1A643F22}"/>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E25D95BB-9861-7C8E-7EC4-4803E4BED708}"/>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7B8CB3A9-D9BC-4CA2-5E08-D7D4DAC6F8E7}"/>
              </a:ext>
            </a:extLst>
          </p:cNvPr>
          <p:cNvSpPr>
            <a:spLocks noGrp="1"/>
          </p:cNvSpPr>
          <p:nvPr>
            <p:ph type="sldNum" sz="quarter" idx="5"/>
          </p:nvPr>
        </p:nvSpPr>
        <p:spPr/>
        <p:txBody>
          <a:bodyPr/>
          <a:lstStyle/>
          <a:p>
            <a:fld id="{6E3E708D-F64E-4BE4-A281-515E067A88B5}" type="slidenum">
              <a:rPr lang="nb-NO" smtClean="0"/>
              <a:t>26</a:t>
            </a:fld>
            <a:endParaRPr lang="nb-NO"/>
          </a:p>
        </p:txBody>
      </p:sp>
    </p:spTree>
    <p:extLst>
      <p:ext uri="{BB962C8B-B14F-4D97-AF65-F5344CB8AC3E}">
        <p14:creationId xmlns:p14="http://schemas.microsoft.com/office/powerpoint/2010/main" val="6658888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F6688-961B-76DB-0897-3EE95F7474B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3A6D6C46-4211-E297-228C-5810DE1F12D9}"/>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FF090D75-8745-ADDA-F287-DE2C5A364134}"/>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BA5DC55B-1551-E622-E417-14F700B5A958}"/>
              </a:ext>
            </a:extLst>
          </p:cNvPr>
          <p:cNvSpPr>
            <a:spLocks noGrp="1"/>
          </p:cNvSpPr>
          <p:nvPr>
            <p:ph type="sldNum" sz="quarter" idx="5"/>
          </p:nvPr>
        </p:nvSpPr>
        <p:spPr/>
        <p:txBody>
          <a:bodyPr/>
          <a:lstStyle/>
          <a:p>
            <a:fld id="{6E3E708D-F64E-4BE4-A281-515E067A88B5}" type="slidenum">
              <a:rPr lang="nb-NO" smtClean="0"/>
              <a:t>27</a:t>
            </a:fld>
            <a:endParaRPr lang="nb-NO"/>
          </a:p>
        </p:txBody>
      </p:sp>
    </p:spTree>
    <p:extLst>
      <p:ext uri="{BB962C8B-B14F-4D97-AF65-F5344CB8AC3E}">
        <p14:creationId xmlns:p14="http://schemas.microsoft.com/office/powerpoint/2010/main" val="14895948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A0C5D-83A2-19DA-ACB2-F29467003C4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CDFC5363-89D0-9D2D-72E8-FB858CABC11F}"/>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B0CC1A87-1C1F-443A-6C96-AE17565D46EA}"/>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4FB1622F-3D73-5CA2-FB71-01C50CC701BF}"/>
              </a:ext>
            </a:extLst>
          </p:cNvPr>
          <p:cNvSpPr>
            <a:spLocks noGrp="1"/>
          </p:cNvSpPr>
          <p:nvPr>
            <p:ph type="sldNum" sz="quarter" idx="5"/>
          </p:nvPr>
        </p:nvSpPr>
        <p:spPr/>
        <p:txBody>
          <a:bodyPr/>
          <a:lstStyle/>
          <a:p>
            <a:fld id="{6E3E708D-F64E-4BE4-A281-515E067A88B5}" type="slidenum">
              <a:rPr lang="nb-NO" smtClean="0"/>
              <a:t>28</a:t>
            </a:fld>
            <a:endParaRPr lang="nb-NO"/>
          </a:p>
        </p:txBody>
      </p:sp>
    </p:spTree>
    <p:extLst>
      <p:ext uri="{BB962C8B-B14F-4D97-AF65-F5344CB8AC3E}">
        <p14:creationId xmlns:p14="http://schemas.microsoft.com/office/powerpoint/2010/main" val="4113222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EC438-2ECA-FA9B-A67D-91592A386A64}"/>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D0AC598E-11A0-FF3A-16AB-9E6B8D105029}"/>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EEE5983E-4350-BE21-0A6F-E8921AA98125}"/>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33720805-966C-9C03-9E29-8F9598726250}"/>
              </a:ext>
            </a:extLst>
          </p:cNvPr>
          <p:cNvSpPr>
            <a:spLocks noGrp="1"/>
          </p:cNvSpPr>
          <p:nvPr>
            <p:ph type="sldNum" sz="quarter" idx="5"/>
          </p:nvPr>
        </p:nvSpPr>
        <p:spPr/>
        <p:txBody>
          <a:bodyPr/>
          <a:lstStyle/>
          <a:p>
            <a:fld id="{6E3E708D-F64E-4BE4-A281-515E067A88B5}" type="slidenum">
              <a:rPr lang="nb-NO" smtClean="0"/>
              <a:t>29</a:t>
            </a:fld>
            <a:endParaRPr lang="nb-NO"/>
          </a:p>
        </p:txBody>
      </p:sp>
    </p:spTree>
    <p:extLst>
      <p:ext uri="{BB962C8B-B14F-4D97-AF65-F5344CB8AC3E}">
        <p14:creationId xmlns:p14="http://schemas.microsoft.com/office/powerpoint/2010/main" val="38139592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CD333-7AB3-D688-FA44-9C1D1A8190C1}"/>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93ECD5EA-01D0-B4DD-B6C5-5E83531EEE5C}"/>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8BBB1304-E0D0-2F38-BDF7-CDB449D1B67E}"/>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57748C07-6E29-C9B6-1FF6-A83DBDE8168F}"/>
              </a:ext>
            </a:extLst>
          </p:cNvPr>
          <p:cNvSpPr>
            <a:spLocks noGrp="1"/>
          </p:cNvSpPr>
          <p:nvPr>
            <p:ph type="sldNum" sz="quarter" idx="5"/>
          </p:nvPr>
        </p:nvSpPr>
        <p:spPr/>
        <p:txBody>
          <a:bodyPr/>
          <a:lstStyle/>
          <a:p>
            <a:fld id="{6E3E708D-F64E-4BE4-A281-515E067A88B5}" type="slidenum">
              <a:rPr lang="nb-NO" smtClean="0"/>
              <a:t>30</a:t>
            </a:fld>
            <a:endParaRPr lang="nb-NO"/>
          </a:p>
        </p:txBody>
      </p:sp>
    </p:spTree>
    <p:extLst>
      <p:ext uri="{BB962C8B-B14F-4D97-AF65-F5344CB8AC3E}">
        <p14:creationId xmlns:p14="http://schemas.microsoft.com/office/powerpoint/2010/main" val="4113557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0E013-426B-932D-AEE4-4F3F139E8B16}"/>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0ADA579-9E4D-686D-BAE0-288DC7E01A22}"/>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C55C0624-AB83-3A9F-87FC-D3872766990C}"/>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A34255CC-A0EC-D169-1B6C-568B82BD2747}"/>
              </a:ext>
            </a:extLst>
          </p:cNvPr>
          <p:cNvSpPr>
            <a:spLocks noGrp="1"/>
          </p:cNvSpPr>
          <p:nvPr>
            <p:ph type="sldNum" sz="quarter" idx="5"/>
          </p:nvPr>
        </p:nvSpPr>
        <p:spPr/>
        <p:txBody>
          <a:bodyPr/>
          <a:lstStyle/>
          <a:p>
            <a:fld id="{6E3E708D-F64E-4BE4-A281-515E067A88B5}" type="slidenum">
              <a:rPr lang="nb-NO" smtClean="0"/>
              <a:t>4</a:t>
            </a:fld>
            <a:endParaRPr lang="nb-NO"/>
          </a:p>
        </p:txBody>
      </p:sp>
    </p:spTree>
    <p:extLst>
      <p:ext uri="{BB962C8B-B14F-4D97-AF65-F5344CB8AC3E}">
        <p14:creationId xmlns:p14="http://schemas.microsoft.com/office/powerpoint/2010/main" val="7192194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AA951-5F95-C48F-F2FD-5FAE5ADABBB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5A2F9C5-A583-8D03-A91D-5D0753954CD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37E4EBC2-2C93-F48A-FDF2-FB37A59F08B7}"/>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DFD0DACD-0862-4895-E992-3DDC78E26B3E}"/>
              </a:ext>
            </a:extLst>
          </p:cNvPr>
          <p:cNvSpPr>
            <a:spLocks noGrp="1"/>
          </p:cNvSpPr>
          <p:nvPr>
            <p:ph type="sldNum" sz="quarter" idx="5"/>
          </p:nvPr>
        </p:nvSpPr>
        <p:spPr/>
        <p:txBody>
          <a:bodyPr/>
          <a:lstStyle/>
          <a:p>
            <a:fld id="{6E3E708D-F64E-4BE4-A281-515E067A88B5}" type="slidenum">
              <a:rPr lang="nb-NO" smtClean="0"/>
              <a:t>31</a:t>
            </a:fld>
            <a:endParaRPr lang="nb-NO"/>
          </a:p>
        </p:txBody>
      </p:sp>
    </p:spTree>
    <p:extLst>
      <p:ext uri="{BB962C8B-B14F-4D97-AF65-F5344CB8AC3E}">
        <p14:creationId xmlns:p14="http://schemas.microsoft.com/office/powerpoint/2010/main" val="8686122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729EC-7D55-BD0F-9CBE-F089F7A5A574}"/>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652652C0-AFA2-23AE-7520-7EE0B1488FE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29BDD2EA-BC2C-DE43-311A-8C702BDF1548}"/>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57F9108A-C786-D1A3-51AB-AE9F7DFA4BEC}"/>
              </a:ext>
            </a:extLst>
          </p:cNvPr>
          <p:cNvSpPr>
            <a:spLocks noGrp="1"/>
          </p:cNvSpPr>
          <p:nvPr>
            <p:ph type="sldNum" sz="quarter" idx="5"/>
          </p:nvPr>
        </p:nvSpPr>
        <p:spPr/>
        <p:txBody>
          <a:bodyPr/>
          <a:lstStyle/>
          <a:p>
            <a:fld id="{6E3E708D-F64E-4BE4-A281-515E067A88B5}" type="slidenum">
              <a:rPr lang="nb-NO" smtClean="0"/>
              <a:t>32</a:t>
            </a:fld>
            <a:endParaRPr lang="nb-NO"/>
          </a:p>
        </p:txBody>
      </p:sp>
    </p:spTree>
    <p:extLst>
      <p:ext uri="{BB962C8B-B14F-4D97-AF65-F5344CB8AC3E}">
        <p14:creationId xmlns:p14="http://schemas.microsoft.com/office/powerpoint/2010/main" val="26922411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57EFF-B366-62A9-DE8F-445714ECF2AA}"/>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5FC5990-D8B2-B10F-D7BA-A78D935C6A9F}"/>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E797D3E3-FE4E-E5ED-4539-8DE668D74632}"/>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AD907E82-4C9E-BACB-FCD9-59C0D0265BA4}"/>
              </a:ext>
            </a:extLst>
          </p:cNvPr>
          <p:cNvSpPr>
            <a:spLocks noGrp="1"/>
          </p:cNvSpPr>
          <p:nvPr>
            <p:ph type="sldNum" sz="quarter" idx="5"/>
          </p:nvPr>
        </p:nvSpPr>
        <p:spPr/>
        <p:txBody>
          <a:bodyPr/>
          <a:lstStyle/>
          <a:p>
            <a:fld id="{6E3E708D-F64E-4BE4-A281-515E067A88B5}" type="slidenum">
              <a:rPr lang="nb-NO" smtClean="0"/>
              <a:t>33</a:t>
            </a:fld>
            <a:endParaRPr lang="nb-NO"/>
          </a:p>
        </p:txBody>
      </p:sp>
    </p:spTree>
    <p:extLst>
      <p:ext uri="{BB962C8B-B14F-4D97-AF65-F5344CB8AC3E}">
        <p14:creationId xmlns:p14="http://schemas.microsoft.com/office/powerpoint/2010/main" val="13220521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87789-AC58-5BB8-8C60-409AF753B006}"/>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3BB47D2A-19CB-BB28-3B35-4FABCA349DBD}"/>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B1BFA1C4-DA0F-D6C6-B558-65C1E3A80358}"/>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7A5C93FE-DE15-C06B-8DB3-19DB493C05BA}"/>
              </a:ext>
            </a:extLst>
          </p:cNvPr>
          <p:cNvSpPr>
            <a:spLocks noGrp="1"/>
          </p:cNvSpPr>
          <p:nvPr>
            <p:ph type="sldNum" sz="quarter" idx="5"/>
          </p:nvPr>
        </p:nvSpPr>
        <p:spPr/>
        <p:txBody>
          <a:bodyPr/>
          <a:lstStyle/>
          <a:p>
            <a:fld id="{6E3E708D-F64E-4BE4-A281-515E067A88B5}" type="slidenum">
              <a:rPr lang="nb-NO" smtClean="0"/>
              <a:t>34</a:t>
            </a:fld>
            <a:endParaRPr lang="nb-NO"/>
          </a:p>
        </p:txBody>
      </p:sp>
    </p:spTree>
    <p:extLst>
      <p:ext uri="{BB962C8B-B14F-4D97-AF65-F5344CB8AC3E}">
        <p14:creationId xmlns:p14="http://schemas.microsoft.com/office/powerpoint/2010/main" val="21815801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74E46-E568-0329-6E4B-1D1FA37E11E8}"/>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3765BB77-50CA-38DE-258E-4F45C388CF0D}"/>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9F405863-DF19-9625-32F9-BDA72624F410}"/>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D605B1C8-78A8-A315-99C3-4C86A7F5197F}"/>
              </a:ext>
            </a:extLst>
          </p:cNvPr>
          <p:cNvSpPr>
            <a:spLocks noGrp="1"/>
          </p:cNvSpPr>
          <p:nvPr>
            <p:ph type="sldNum" sz="quarter" idx="5"/>
          </p:nvPr>
        </p:nvSpPr>
        <p:spPr/>
        <p:txBody>
          <a:bodyPr/>
          <a:lstStyle/>
          <a:p>
            <a:fld id="{6E3E708D-F64E-4BE4-A281-515E067A88B5}" type="slidenum">
              <a:rPr lang="nb-NO" smtClean="0"/>
              <a:t>35</a:t>
            </a:fld>
            <a:endParaRPr lang="nb-NO"/>
          </a:p>
        </p:txBody>
      </p:sp>
    </p:spTree>
    <p:extLst>
      <p:ext uri="{BB962C8B-B14F-4D97-AF65-F5344CB8AC3E}">
        <p14:creationId xmlns:p14="http://schemas.microsoft.com/office/powerpoint/2010/main" val="3836949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B0EA4-587C-457D-35CA-58A1B195A1A3}"/>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4C90B694-059C-E43F-FDB0-2C9A78B5999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5E39F07B-F474-F7D0-7EB5-B0734900B03D}"/>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7B36ABEB-D98C-0567-6672-A4DE0DE9E1ED}"/>
              </a:ext>
            </a:extLst>
          </p:cNvPr>
          <p:cNvSpPr>
            <a:spLocks noGrp="1"/>
          </p:cNvSpPr>
          <p:nvPr>
            <p:ph type="sldNum" sz="quarter" idx="5"/>
          </p:nvPr>
        </p:nvSpPr>
        <p:spPr/>
        <p:txBody>
          <a:bodyPr/>
          <a:lstStyle/>
          <a:p>
            <a:fld id="{6E3E708D-F64E-4BE4-A281-515E067A88B5}" type="slidenum">
              <a:rPr lang="nb-NO" smtClean="0"/>
              <a:t>5</a:t>
            </a:fld>
            <a:endParaRPr lang="nb-NO"/>
          </a:p>
        </p:txBody>
      </p:sp>
    </p:spTree>
    <p:extLst>
      <p:ext uri="{BB962C8B-B14F-4D97-AF65-F5344CB8AC3E}">
        <p14:creationId xmlns:p14="http://schemas.microsoft.com/office/powerpoint/2010/main" val="4190396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1468A-0CE4-77FA-E2B6-C7121F74C8C5}"/>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54E3AF64-0D28-BF48-5B5E-941BD59DF12B}"/>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04ABD0AC-3A4E-41CE-49C8-A7C866C5CF9A}"/>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99F93FF1-E34A-9078-4425-EA3AA55D80BE}"/>
              </a:ext>
            </a:extLst>
          </p:cNvPr>
          <p:cNvSpPr>
            <a:spLocks noGrp="1"/>
          </p:cNvSpPr>
          <p:nvPr>
            <p:ph type="sldNum" sz="quarter" idx="5"/>
          </p:nvPr>
        </p:nvSpPr>
        <p:spPr/>
        <p:txBody>
          <a:bodyPr/>
          <a:lstStyle/>
          <a:p>
            <a:fld id="{6E3E708D-F64E-4BE4-A281-515E067A88B5}" type="slidenum">
              <a:rPr lang="nb-NO" smtClean="0"/>
              <a:t>6</a:t>
            </a:fld>
            <a:endParaRPr lang="nb-NO"/>
          </a:p>
        </p:txBody>
      </p:sp>
    </p:spTree>
    <p:extLst>
      <p:ext uri="{BB962C8B-B14F-4D97-AF65-F5344CB8AC3E}">
        <p14:creationId xmlns:p14="http://schemas.microsoft.com/office/powerpoint/2010/main" val="3939105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B6D51-5636-91EF-3EF1-328683E07B2A}"/>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56FD68E4-92AC-DA77-B9F9-5870B3EAD1B7}"/>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A57ABFA5-6D9C-9F17-A2EA-87D879552DE8}"/>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8A8A785A-7B52-8BA9-C27C-C81A5532B540}"/>
              </a:ext>
            </a:extLst>
          </p:cNvPr>
          <p:cNvSpPr>
            <a:spLocks noGrp="1"/>
          </p:cNvSpPr>
          <p:nvPr>
            <p:ph type="sldNum" sz="quarter" idx="5"/>
          </p:nvPr>
        </p:nvSpPr>
        <p:spPr/>
        <p:txBody>
          <a:bodyPr/>
          <a:lstStyle/>
          <a:p>
            <a:fld id="{6E3E708D-F64E-4BE4-A281-515E067A88B5}" type="slidenum">
              <a:rPr lang="nb-NO" smtClean="0"/>
              <a:t>7</a:t>
            </a:fld>
            <a:endParaRPr lang="nb-NO"/>
          </a:p>
        </p:txBody>
      </p:sp>
    </p:spTree>
    <p:extLst>
      <p:ext uri="{BB962C8B-B14F-4D97-AF65-F5344CB8AC3E}">
        <p14:creationId xmlns:p14="http://schemas.microsoft.com/office/powerpoint/2010/main" val="2484126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A555E-6E77-B25D-1511-1F7A9BFCAEAB}"/>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5623B52-218B-9412-51E5-AEBFC33C56A6}"/>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342E355D-5718-A8EE-6476-C75EBB059069}"/>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89CF92C0-A5A4-A182-EB22-693FD5C198F6}"/>
              </a:ext>
            </a:extLst>
          </p:cNvPr>
          <p:cNvSpPr>
            <a:spLocks noGrp="1"/>
          </p:cNvSpPr>
          <p:nvPr>
            <p:ph type="sldNum" sz="quarter" idx="5"/>
          </p:nvPr>
        </p:nvSpPr>
        <p:spPr/>
        <p:txBody>
          <a:bodyPr/>
          <a:lstStyle/>
          <a:p>
            <a:fld id="{6E3E708D-F64E-4BE4-A281-515E067A88B5}" type="slidenum">
              <a:rPr lang="nb-NO" smtClean="0"/>
              <a:t>8</a:t>
            </a:fld>
            <a:endParaRPr lang="nb-NO"/>
          </a:p>
        </p:txBody>
      </p:sp>
    </p:spTree>
    <p:extLst>
      <p:ext uri="{BB962C8B-B14F-4D97-AF65-F5344CB8AC3E}">
        <p14:creationId xmlns:p14="http://schemas.microsoft.com/office/powerpoint/2010/main" val="603095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76E9F-3382-97F5-7568-043FAFED46A4}"/>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8F3075A-AC9E-3D72-9D97-801B5E8F63D0}"/>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B9FE5BA1-005D-0655-A3C7-C60B8A9E8C11}"/>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6B09E784-EE93-60EF-F176-44B92C93AB29}"/>
              </a:ext>
            </a:extLst>
          </p:cNvPr>
          <p:cNvSpPr>
            <a:spLocks noGrp="1"/>
          </p:cNvSpPr>
          <p:nvPr>
            <p:ph type="sldNum" sz="quarter" idx="5"/>
          </p:nvPr>
        </p:nvSpPr>
        <p:spPr/>
        <p:txBody>
          <a:bodyPr/>
          <a:lstStyle/>
          <a:p>
            <a:fld id="{6E3E708D-F64E-4BE4-A281-515E067A88B5}" type="slidenum">
              <a:rPr lang="nb-NO" smtClean="0"/>
              <a:t>9</a:t>
            </a:fld>
            <a:endParaRPr lang="nb-NO"/>
          </a:p>
        </p:txBody>
      </p:sp>
    </p:spTree>
    <p:extLst>
      <p:ext uri="{BB962C8B-B14F-4D97-AF65-F5344CB8AC3E}">
        <p14:creationId xmlns:p14="http://schemas.microsoft.com/office/powerpoint/2010/main" val="2893350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1D4BE-1833-67BB-A10B-2135C3307854}"/>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BD0886E9-98C3-DAC1-D40D-887E2EF3DF7D}"/>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74AF97D7-2368-A4C1-E41D-631230F2790B}"/>
              </a:ext>
            </a:extLst>
          </p:cNvPr>
          <p:cNvSpPr>
            <a:spLocks noGrp="1"/>
          </p:cNvSpPr>
          <p:nvPr>
            <p:ph type="body" idx="1"/>
          </p:nvPr>
        </p:nvSpPr>
        <p:spPr/>
        <p:txBody>
          <a:bodyPr/>
          <a:lstStyle/>
          <a:p>
            <a:r>
              <a:rPr lang="nb-NO" dirty="0"/>
              <a:t>
</a:t>
            </a:r>
          </a:p>
        </p:txBody>
      </p:sp>
      <p:sp>
        <p:nvSpPr>
          <p:cNvPr id="4" name="Plassholder for lysbildenummer 3">
            <a:extLst>
              <a:ext uri="{FF2B5EF4-FFF2-40B4-BE49-F238E27FC236}">
                <a16:creationId xmlns:a16="http://schemas.microsoft.com/office/drawing/2014/main" id="{6B17F274-886D-4903-7884-78FC4D4CA8BF}"/>
              </a:ext>
            </a:extLst>
          </p:cNvPr>
          <p:cNvSpPr>
            <a:spLocks noGrp="1"/>
          </p:cNvSpPr>
          <p:nvPr>
            <p:ph type="sldNum" sz="quarter" idx="5"/>
          </p:nvPr>
        </p:nvSpPr>
        <p:spPr/>
        <p:txBody>
          <a:bodyPr/>
          <a:lstStyle/>
          <a:p>
            <a:fld id="{6E3E708D-F64E-4BE4-A281-515E067A88B5}" type="slidenum">
              <a:rPr lang="nb-NO" smtClean="0"/>
              <a:t>10</a:t>
            </a:fld>
            <a:endParaRPr lang="nb-NO"/>
          </a:p>
        </p:txBody>
      </p:sp>
    </p:spTree>
    <p:extLst>
      <p:ext uri="{BB962C8B-B14F-4D97-AF65-F5344CB8AC3E}">
        <p14:creationId xmlns:p14="http://schemas.microsoft.com/office/powerpoint/2010/main" val="946691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5FB4B4E3-52AC-2040-BB46-27F3417C1941}" type="datetime1">
              <a:rPr lang="nb-NO" smtClean="0"/>
              <a:t>23.03.2026</a:t>
            </a:fld>
            <a:endParaRPr lang="nb-NO" dirty="0"/>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118324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EB3F0182-2E0C-C242-8410-18872A63A0A8}" type="datetime1">
              <a:rPr lang="nb-NO" smtClean="0"/>
              <a:t>23.03.2026</a:t>
            </a:fld>
            <a:endParaRPr lang="nb-NO" dirty="0"/>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339374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9A6A04AB-8FA8-0B42-AD5D-20B481F3A9D4}" type="datetime1">
              <a:rPr lang="nb-NO" smtClean="0"/>
              <a:t>23.03.2026</a:t>
            </a:fld>
            <a:endParaRPr lang="nb-NO" dirty="0"/>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20987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A1F5D8B2-096A-5B45-B786-CAC7783EF02B}" type="datetime1">
              <a:rPr lang="nb-NO" smtClean="0"/>
              <a:t>23.03.2026</a:t>
            </a:fld>
            <a:endParaRPr lang="nb-NO" dirty="0"/>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81290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Date Placeholder 3"/>
          <p:cNvSpPr>
            <a:spLocks noGrp="1"/>
          </p:cNvSpPr>
          <p:nvPr>
            <p:ph type="dt" sz="half" idx="10"/>
          </p:nvPr>
        </p:nvSpPr>
        <p:spPr/>
        <p:txBody>
          <a:bodyPr/>
          <a:lstStyle/>
          <a:p>
            <a:fld id="{17AE3398-E0CC-F24D-99C9-E5C643582889}" type="datetime1">
              <a:rPr lang="nb-NO" smtClean="0"/>
              <a:t>23.03.2026</a:t>
            </a:fld>
            <a:endParaRPr lang="nb-NO" dirty="0"/>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140623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471CF36F-0C28-504D-B0F6-913AF89D2D8B}" type="datetime1">
              <a:rPr lang="nb-NO" smtClean="0"/>
              <a:t>23.03.2026</a:t>
            </a:fld>
            <a:endParaRPr lang="nb-NO" dirty="0"/>
          </a:p>
        </p:txBody>
      </p:sp>
      <p:sp>
        <p:nvSpPr>
          <p:cNvPr id="6" name="Footer Placeholder 5"/>
          <p:cNvSpPr>
            <a:spLocks noGrp="1"/>
          </p:cNvSpPr>
          <p:nvPr>
            <p:ph type="ftr" sz="quarter" idx="11"/>
          </p:nvPr>
        </p:nvSpPr>
        <p:spPr/>
        <p:txBody>
          <a:bodyPr/>
          <a:lstStyle/>
          <a:p>
            <a:endParaRPr lang="nb-NO" dirty="0"/>
          </a:p>
        </p:txBody>
      </p:sp>
      <p:sp>
        <p:nvSpPr>
          <p:cNvPr id="7" name="Slide Number Placeholder 6"/>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2134986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b-NO"/>
              <a:t>Klikk for å redigere tittelstil</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Content Placeholder 3"/>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Content Placeholder 5"/>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4E867918-D5D4-E443-92C2-8AAFBFED6768}" type="datetime1">
              <a:rPr lang="nb-NO" smtClean="0"/>
              <a:t>23.03.2026</a:t>
            </a:fld>
            <a:endParaRPr lang="nb-NO" dirty="0"/>
          </a:p>
        </p:txBody>
      </p:sp>
      <p:sp>
        <p:nvSpPr>
          <p:cNvPr id="8" name="Footer Placeholder 7"/>
          <p:cNvSpPr>
            <a:spLocks noGrp="1"/>
          </p:cNvSpPr>
          <p:nvPr>
            <p:ph type="ftr" sz="quarter" idx="11"/>
          </p:nvPr>
        </p:nvSpPr>
        <p:spPr/>
        <p:txBody>
          <a:bodyPr/>
          <a:lstStyle/>
          <a:p>
            <a:endParaRPr lang="nb-NO" dirty="0"/>
          </a:p>
        </p:txBody>
      </p:sp>
      <p:sp>
        <p:nvSpPr>
          <p:cNvPr id="9" name="Slide Number Placeholder 8"/>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1106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FE786ABC-AB94-0C4A-B7D0-CF24DB48FC0C}" type="datetime1">
              <a:rPr lang="nb-NO" smtClean="0"/>
              <a:t>23.03.2026</a:t>
            </a:fld>
            <a:endParaRPr lang="nb-NO" dirty="0"/>
          </a:p>
        </p:txBody>
      </p:sp>
      <p:sp>
        <p:nvSpPr>
          <p:cNvPr id="4" name="Footer Placeholder 3"/>
          <p:cNvSpPr>
            <a:spLocks noGrp="1"/>
          </p:cNvSpPr>
          <p:nvPr>
            <p:ph type="ftr" sz="quarter" idx="11"/>
          </p:nvPr>
        </p:nvSpPr>
        <p:spPr/>
        <p:txBody>
          <a:bodyPr/>
          <a:lstStyle/>
          <a:p>
            <a:endParaRPr lang="nb-NO" dirty="0"/>
          </a:p>
        </p:txBody>
      </p:sp>
      <p:sp>
        <p:nvSpPr>
          <p:cNvPr id="5" name="Slide Number Placeholder 4"/>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1744433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83560F-A104-2046-8A8C-30FA9366E3F4}" type="datetime1">
              <a:rPr lang="nb-NO" smtClean="0"/>
              <a:t>23.03.2026</a:t>
            </a:fld>
            <a:endParaRPr lang="nb-NO" dirty="0"/>
          </a:p>
        </p:txBody>
      </p:sp>
      <p:sp>
        <p:nvSpPr>
          <p:cNvPr id="3" name="Footer Placeholder 2"/>
          <p:cNvSpPr>
            <a:spLocks noGrp="1"/>
          </p:cNvSpPr>
          <p:nvPr>
            <p:ph type="ftr" sz="quarter" idx="11"/>
          </p:nvPr>
        </p:nvSpPr>
        <p:spPr/>
        <p:txBody>
          <a:bodyPr/>
          <a:lstStyle/>
          <a:p>
            <a:endParaRPr lang="nb-NO" dirty="0"/>
          </a:p>
        </p:txBody>
      </p:sp>
      <p:sp>
        <p:nvSpPr>
          <p:cNvPr id="4" name="Slide Number Placeholder 3"/>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477545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Date Placeholder 4"/>
          <p:cNvSpPr>
            <a:spLocks noGrp="1"/>
          </p:cNvSpPr>
          <p:nvPr>
            <p:ph type="dt" sz="half" idx="10"/>
          </p:nvPr>
        </p:nvSpPr>
        <p:spPr/>
        <p:txBody>
          <a:bodyPr/>
          <a:lstStyle/>
          <a:p>
            <a:fld id="{9633D349-B11F-824C-8B44-B58503518D11}" type="datetime1">
              <a:rPr lang="nb-NO" smtClean="0"/>
              <a:t>23.03.2026</a:t>
            </a:fld>
            <a:endParaRPr lang="nb-NO" dirty="0"/>
          </a:p>
        </p:txBody>
      </p:sp>
      <p:sp>
        <p:nvSpPr>
          <p:cNvPr id="6" name="Footer Placeholder 5"/>
          <p:cNvSpPr>
            <a:spLocks noGrp="1"/>
          </p:cNvSpPr>
          <p:nvPr>
            <p:ph type="ftr" sz="quarter" idx="11"/>
          </p:nvPr>
        </p:nvSpPr>
        <p:spPr/>
        <p:txBody>
          <a:bodyPr/>
          <a:lstStyle/>
          <a:p>
            <a:endParaRPr lang="nb-NO" dirty="0"/>
          </a:p>
        </p:txBody>
      </p:sp>
      <p:sp>
        <p:nvSpPr>
          <p:cNvPr id="7" name="Slide Number Placeholder 6"/>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5062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ikonet for å legge til et bilde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Date Placeholder 4"/>
          <p:cNvSpPr>
            <a:spLocks noGrp="1"/>
          </p:cNvSpPr>
          <p:nvPr>
            <p:ph type="dt" sz="half" idx="10"/>
          </p:nvPr>
        </p:nvSpPr>
        <p:spPr/>
        <p:txBody>
          <a:bodyPr/>
          <a:lstStyle/>
          <a:p>
            <a:fld id="{54B62C11-4F52-BB45-BB7D-D578BFEF448B}" type="datetime1">
              <a:rPr lang="nb-NO" smtClean="0"/>
              <a:t>23.03.2026</a:t>
            </a:fld>
            <a:endParaRPr lang="nb-NO" dirty="0"/>
          </a:p>
        </p:txBody>
      </p:sp>
      <p:sp>
        <p:nvSpPr>
          <p:cNvPr id="6" name="Footer Placeholder 5"/>
          <p:cNvSpPr>
            <a:spLocks noGrp="1"/>
          </p:cNvSpPr>
          <p:nvPr>
            <p:ph type="ftr" sz="quarter" idx="11"/>
          </p:nvPr>
        </p:nvSpPr>
        <p:spPr/>
        <p:txBody>
          <a:bodyPr/>
          <a:lstStyle/>
          <a:p>
            <a:endParaRPr lang="nb-NO" dirty="0"/>
          </a:p>
        </p:txBody>
      </p:sp>
      <p:sp>
        <p:nvSpPr>
          <p:cNvPr id="7" name="Slide Number Placeholder 6"/>
          <p:cNvSpPr>
            <a:spLocks noGrp="1"/>
          </p:cNvSpPr>
          <p:nvPr>
            <p:ph type="sldNum" sz="quarter" idx="12"/>
          </p:nvPr>
        </p:nvSpPr>
        <p:spPr/>
        <p:txBody>
          <a:bodyPr/>
          <a:lstStyle/>
          <a:p>
            <a:fld id="{4F5C4A27-82AD-4BA9-8FFB-CD11CD253D01}" type="slidenum">
              <a:rPr lang="nb-NO" smtClean="0"/>
              <a:t>‹#›</a:t>
            </a:fld>
            <a:endParaRPr lang="nb-NO" dirty="0"/>
          </a:p>
        </p:txBody>
      </p:sp>
    </p:spTree>
    <p:extLst>
      <p:ext uri="{BB962C8B-B14F-4D97-AF65-F5344CB8AC3E}">
        <p14:creationId xmlns:p14="http://schemas.microsoft.com/office/powerpoint/2010/main" val="385429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F6BB3-078A-AE4E-98F2-958247AE8485}" type="datetime1">
              <a:rPr lang="nb-NO" smtClean="0"/>
              <a:t>23.03.2026</a:t>
            </a:fld>
            <a:endParaRPr lang="nb-NO"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C4A27-82AD-4BA9-8FFB-CD11CD253D01}" type="slidenum">
              <a:rPr lang="nb-NO" smtClean="0"/>
              <a:t>‹#›</a:t>
            </a:fld>
            <a:endParaRPr lang="nb-NO" dirty="0"/>
          </a:p>
        </p:txBody>
      </p:sp>
    </p:spTree>
    <p:extLst>
      <p:ext uri="{BB962C8B-B14F-4D97-AF65-F5344CB8AC3E}">
        <p14:creationId xmlns:p14="http://schemas.microsoft.com/office/powerpoint/2010/main" val="305037873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sport@fjellhamarfotball.no"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fjellhamarfotball.no/politiattest"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fjellhamarfotball.no/politiattest"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www.fjellhamarfotball.no/politiattest"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www.fjellhamarfotball.no/politiattest"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fjellhamarfotball.no/politiattest"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s://www.fotball.no/lov-og-reglement/overgange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www.fjellhamarfotball.no/politiattest"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D12D9-C645-9DFC-922B-A2918EEC7A56}"/>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50D1D739-EDC4-4BE6-A073-9B157E1F9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6CDD35A4-E546-4AF3-A8B9-AC24C5C9FA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0 w 12192000"/>
              <a:gd name="connsiteY0" fmla="*/ 0 h 6858000"/>
              <a:gd name="connsiteX1" fmla="*/ 3852070 w 12192000"/>
              <a:gd name="connsiteY1" fmla="*/ 0 h 6858000"/>
              <a:gd name="connsiteX2" fmla="*/ 3878367 w 12192000"/>
              <a:gd name="connsiteY2" fmla="*/ 23504 h 6858000"/>
              <a:gd name="connsiteX3" fmla="*/ 3885324 w 12192000"/>
              <a:gd name="connsiteY3" fmla="*/ 84795 h 6858000"/>
              <a:gd name="connsiteX4" fmla="*/ 3820400 w 12192000"/>
              <a:gd name="connsiteY4" fmla="*/ 131127 h 6858000"/>
              <a:gd name="connsiteX5" fmla="*/ 3631811 w 12192000"/>
              <a:gd name="connsiteY5" fmla="*/ 219929 h 6858000"/>
              <a:gd name="connsiteX6" fmla="*/ 4327428 w 12192000"/>
              <a:gd name="connsiteY6" fmla="*/ 351201 h 6858000"/>
              <a:gd name="connsiteX7" fmla="*/ 4080099 w 12192000"/>
              <a:gd name="connsiteY7" fmla="*/ 432279 h 6858000"/>
              <a:gd name="connsiteX8" fmla="*/ 3823492 w 12192000"/>
              <a:gd name="connsiteY8" fmla="*/ 490194 h 6858000"/>
              <a:gd name="connsiteX9" fmla="*/ 3545246 w 12192000"/>
              <a:gd name="connsiteY9" fmla="*/ 532664 h 6858000"/>
              <a:gd name="connsiteX10" fmla="*/ 3291732 w 12192000"/>
              <a:gd name="connsiteY10" fmla="*/ 617605 h 6858000"/>
              <a:gd name="connsiteX11" fmla="*/ 3953340 w 12192000"/>
              <a:gd name="connsiteY11" fmla="*/ 652353 h 6858000"/>
              <a:gd name="connsiteX12" fmla="*/ 3610170 w 12192000"/>
              <a:gd name="connsiteY12" fmla="*/ 729572 h 6858000"/>
              <a:gd name="connsiteX13" fmla="*/ 3328832 w 12192000"/>
              <a:gd name="connsiteY13" fmla="*/ 829957 h 6858000"/>
              <a:gd name="connsiteX14" fmla="*/ 3130966 w 12192000"/>
              <a:gd name="connsiteY14" fmla="*/ 876288 h 6858000"/>
              <a:gd name="connsiteX15" fmla="*/ 2920736 w 12192000"/>
              <a:gd name="connsiteY15" fmla="*/ 887872 h 6858000"/>
              <a:gd name="connsiteX16" fmla="*/ 2871269 w 12192000"/>
              <a:gd name="connsiteY16" fmla="*/ 961228 h 6858000"/>
              <a:gd name="connsiteX17" fmla="*/ 2936195 w 12192000"/>
              <a:gd name="connsiteY17" fmla="*/ 1038448 h 6858000"/>
              <a:gd name="connsiteX18" fmla="*/ 3035126 w 12192000"/>
              <a:gd name="connsiteY18" fmla="*/ 1046168 h 6858000"/>
              <a:gd name="connsiteX19" fmla="*/ 3625627 w 12192000"/>
              <a:gd name="connsiteY19" fmla="*/ 1065474 h 6858000"/>
              <a:gd name="connsiteX20" fmla="*/ 1733551 w 12192000"/>
              <a:gd name="connsiteY20" fmla="*/ 1235355 h 6858000"/>
              <a:gd name="connsiteX21" fmla="*/ 1990156 w 12192000"/>
              <a:gd name="connsiteY21" fmla="*/ 1339602 h 6858000"/>
              <a:gd name="connsiteX22" fmla="*/ 2076722 w 12192000"/>
              <a:gd name="connsiteY22" fmla="*/ 1625311 h 6858000"/>
              <a:gd name="connsiteX23" fmla="*/ 2392067 w 12192000"/>
              <a:gd name="connsiteY23" fmla="*/ 1787470 h 6858000"/>
              <a:gd name="connsiteX24" fmla="*/ 2596115 w 12192000"/>
              <a:gd name="connsiteY24" fmla="*/ 1845385 h 6858000"/>
              <a:gd name="connsiteX25" fmla="*/ 3062950 w 12192000"/>
              <a:gd name="connsiteY25" fmla="*/ 1930326 h 6858000"/>
              <a:gd name="connsiteX26" fmla="*/ 3130966 w 12192000"/>
              <a:gd name="connsiteY26" fmla="*/ 2069319 h 6858000"/>
              <a:gd name="connsiteX27" fmla="*/ 3189708 w 12192000"/>
              <a:gd name="connsiteY27" fmla="*/ 2223754 h 6858000"/>
              <a:gd name="connsiteX28" fmla="*/ 3313373 w 12192000"/>
              <a:gd name="connsiteY28" fmla="*/ 2324141 h 6858000"/>
              <a:gd name="connsiteX29" fmla="*/ 2351877 w 12192000"/>
              <a:gd name="connsiteY29" fmla="*/ 2308697 h 6858000"/>
              <a:gd name="connsiteX30" fmla="*/ 3437038 w 12192000"/>
              <a:gd name="connsiteY30" fmla="*/ 2633017 h 6858000"/>
              <a:gd name="connsiteX31" fmla="*/ 3341198 w 12192000"/>
              <a:gd name="connsiteY31" fmla="*/ 2760427 h 6858000"/>
              <a:gd name="connsiteX32" fmla="*/ 3934791 w 12192000"/>
              <a:gd name="connsiteY32" fmla="*/ 2934169 h 6858000"/>
              <a:gd name="connsiteX33" fmla="*/ 3616352 w 12192000"/>
              <a:gd name="connsiteY33" fmla="*/ 2953473 h 6858000"/>
              <a:gd name="connsiteX34" fmla="*/ 5468240 w 12192000"/>
              <a:gd name="connsiteY34" fmla="*/ 3679329 h 6858000"/>
              <a:gd name="connsiteX35" fmla="*/ 8111582 w 12192000"/>
              <a:gd name="connsiteY35" fmla="*/ 4204418 h 6858000"/>
              <a:gd name="connsiteX36" fmla="*/ 9144186 w 12192000"/>
              <a:gd name="connsiteY36" fmla="*/ 4304802 h 6858000"/>
              <a:gd name="connsiteX37" fmla="*/ 10319004 w 12192000"/>
              <a:gd name="connsiteY37" fmla="*/ 4273915 h 6858000"/>
              <a:gd name="connsiteX38" fmla="*/ 12053408 w 12192000"/>
              <a:gd name="connsiteY38" fmla="*/ 3907125 h 6858000"/>
              <a:gd name="connsiteX39" fmla="*/ 12192000 w 12192000"/>
              <a:gd name="connsiteY39" fmla="*/ 3841157 h 6858000"/>
              <a:gd name="connsiteX40" fmla="*/ 12192000 w 12192000"/>
              <a:gd name="connsiteY40" fmla="*/ 6858000 h 6858000"/>
              <a:gd name="connsiteX41" fmla="*/ 0 w 12192000"/>
              <a:gd name="connsiteY4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000" h="6858000">
                <a:moveTo>
                  <a:pt x="0" y="0"/>
                </a:moveTo>
                <a:lnTo>
                  <a:pt x="3852070" y="0"/>
                </a:lnTo>
                <a:lnTo>
                  <a:pt x="3878367" y="23504"/>
                </a:lnTo>
                <a:cubicBezTo>
                  <a:pt x="3887642" y="39430"/>
                  <a:pt x="3891507" y="59700"/>
                  <a:pt x="3885324" y="84795"/>
                </a:cubicBezTo>
                <a:cubicBezTo>
                  <a:pt x="3876049" y="123406"/>
                  <a:pt x="3845133" y="123406"/>
                  <a:pt x="3820400" y="131127"/>
                </a:cubicBezTo>
                <a:cubicBezTo>
                  <a:pt x="3764751" y="154292"/>
                  <a:pt x="3696735" y="138849"/>
                  <a:pt x="3631811" y="219929"/>
                </a:cubicBezTo>
                <a:cubicBezTo>
                  <a:pt x="3879141" y="262399"/>
                  <a:pt x="4117198" y="181318"/>
                  <a:pt x="4327428" y="351201"/>
                </a:cubicBezTo>
                <a:cubicBezTo>
                  <a:pt x="4250138" y="436142"/>
                  <a:pt x="4163572" y="416836"/>
                  <a:pt x="4080099" y="432279"/>
                </a:cubicBezTo>
                <a:cubicBezTo>
                  <a:pt x="3993533" y="447725"/>
                  <a:pt x="3910058" y="474751"/>
                  <a:pt x="3823492" y="490194"/>
                </a:cubicBezTo>
                <a:cubicBezTo>
                  <a:pt x="3730743" y="509498"/>
                  <a:pt x="3637993" y="513360"/>
                  <a:pt x="3545246" y="532664"/>
                </a:cubicBezTo>
                <a:cubicBezTo>
                  <a:pt x="3467954" y="548109"/>
                  <a:pt x="3384480" y="521081"/>
                  <a:pt x="3291732" y="617605"/>
                </a:cubicBezTo>
                <a:cubicBezTo>
                  <a:pt x="3520513" y="687103"/>
                  <a:pt x="3727651" y="582857"/>
                  <a:pt x="3953340" y="652353"/>
                </a:cubicBezTo>
                <a:cubicBezTo>
                  <a:pt x="3820400" y="714129"/>
                  <a:pt x="3712194" y="694824"/>
                  <a:pt x="3610170" y="729572"/>
                </a:cubicBezTo>
                <a:cubicBezTo>
                  <a:pt x="3517420" y="764322"/>
                  <a:pt x="3406122" y="725712"/>
                  <a:pt x="3328832" y="829957"/>
                </a:cubicBezTo>
                <a:cubicBezTo>
                  <a:pt x="3270090" y="911035"/>
                  <a:pt x="3208258" y="922618"/>
                  <a:pt x="3130966" y="876288"/>
                </a:cubicBezTo>
                <a:cubicBezTo>
                  <a:pt x="3062950" y="833818"/>
                  <a:pt x="2988752" y="845400"/>
                  <a:pt x="2920736" y="887872"/>
                </a:cubicBezTo>
                <a:cubicBezTo>
                  <a:pt x="2896004" y="903315"/>
                  <a:pt x="2871269" y="922618"/>
                  <a:pt x="2871269" y="961228"/>
                </a:cubicBezTo>
                <a:cubicBezTo>
                  <a:pt x="2871269" y="1015283"/>
                  <a:pt x="2902186" y="1030726"/>
                  <a:pt x="2936195" y="1038448"/>
                </a:cubicBezTo>
                <a:cubicBezTo>
                  <a:pt x="2967111" y="1046168"/>
                  <a:pt x="3004210" y="1053891"/>
                  <a:pt x="3035126" y="1046168"/>
                </a:cubicBezTo>
                <a:cubicBezTo>
                  <a:pt x="3232990" y="1003700"/>
                  <a:pt x="3427764" y="1073194"/>
                  <a:pt x="3625627" y="1065474"/>
                </a:cubicBezTo>
                <a:cubicBezTo>
                  <a:pt x="3004210" y="1231494"/>
                  <a:pt x="2376610" y="1177441"/>
                  <a:pt x="1733551" y="1235355"/>
                </a:cubicBezTo>
                <a:cubicBezTo>
                  <a:pt x="1817025" y="1351183"/>
                  <a:pt x="1925232" y="1254661"/>
                  <a:pt x="1990156" y="1339602"/>
                </a:cubicBezTo>
                <a:cubicBezTo>
                  <a:pt x="1928323" y="1517205"/>
                  <a:pt x="1953057" y="1613728"/>
                  <a:pt x="2076722" y="1625311"/>
                </a:cubicBezTo>
                <a:cubicBezTo>
                  <a:pt x="2197295" y="1636894"/>
                  <a:pt x="2327143" y="1575118"/>
                  <a:pt x="2392067" y="1787470"/>
                </a:cubicBezTo>
                <a:cubicBezTo>
                  <a:pt x="2410617" y="1853106"/>
                  <a:pt x="2525008" y="1833802"/>
                  <a:pt x="2596115" y="1845385"/>
                </a:cubicBezTo>
                <a:cubicBezTo>
                  <a:pt x="2750696" y="1872411"/>
                  <a:pt x="2914554" y="1845385"/>
                  <a:pt x="3062950" y="1930326"/>
                </a:cubicBezTo>
                <a:cubicBezTo>
                  <a:pt x="3121692" y="1961213"/>
                  <a:pt x="3161883" y="1984378"/>
                  <a:pt x="3130966" y="2069319"/>
                </a:cubicBezTo>
                <a:cubicBezTo>
                  <a:pt x="3100050" y="2158121"/>
                  <a:pt x="3140242" y="2189008"/>
                  <a:pt x="3189708" y="2223754"/>
                </a:cubicBezTo>
                <a:cubicBezTo>
                  <a:pt x="3226808" y="2250784"/>
                  <a:pt x="3282457" y="2243060"/>
                  <a:pt x="3313373" y="2324141"/>
                </a:cubicBezTo>
                <a:cubicBezTo>
                  <a:pt x="2988752" y="2312558"/>
                  <a:pt x="2673405" y="2246923"/>
                  <a:pt x="2351877" y="2308697"/>
                </a:cubicBezTo>
                <a:cubicBezTo>
                  <a:pt x="2704323" y="2463134"/>
                  <a:pt x="3090776" y="2455412"/>
                  <a:pt x="3437038" y="2633017"/>
                </a:cubicBezTo>
                <a:cubicBezTo>
                  <a:pt x="3424671" y="2694791"/>
                  <a:pt x="3344289" y="2667764"/>
                  <a:pt x="3341198" y="2760427"/>
                </a:cubicBezTo>
                <a:cubicBezTo>
                  <a:pt x="3523603" y="2856951"/>
                  <a:pt x="3743110" y="2791314"/>
                  <a:pt x="3934791" y="2934169"/>
                </a:cubicBezTo>
                <a:cubicBezTo>
                  <a:pt x="3823492" y="2999805"/>
                  <a:pt x="3721469" y="2891699"/>
                  <a:pt x="3616352" y="2953473"/>
                </a:cubicBezTo>
                <a:cubicBezTo>
                  <a:pt x="3650361" y="3046136"/>
                  <a:pt x="5189993" y="3617555"/>
                  <a:pt x="5468240" y="3679329"/>
                </a:cubicBezTo>
                <a:cubicBezTo>
                  <a:pt x="6034007" y="3806740"/>
                  <a:pt x="7663296" y="4131059"/>
                  <a:pt x="8111582" y="4204418"/>
                </a:cubicBezTo>
                <a:cubicBezTo>
                  <a:pt x="8457844" y="4258470"/>
                  <a:pt x="8801016" y="4300942"/>
                  <a:pt x="9144186" y="4304802"/>
                </a:cubicBezTo>
                <a:cubicBezTo>
                  <a:pt x="9536822" y="4308663"/>
                  <a:pt x="9926368" y="4289359"/>
                  <a:pt x="10319004" y="4273915"/>
                </a:cubicBezTo>
                <a:cubicBezTo>
                  <a:pt x="10906415" y="4250750"/>
                  <a:pt x="11484549" y="4158087"/>
                  <a:pt x="12053408" y="3907125"/>
                </a:cubicBezTo>
                <a:lnTo>
                  <a:pt x="12192000" y="3841157"/>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tel 1">
            <a:extLst>
              <a:ext uri="{FF2B5EF4-FFF2-40B4-BE49-F238E27FC236}">
                <a16:creationId xmlns:a16="http://schemas.microsoft.com/office/drawing/2014/main" id="{47E40F1C-283F-601C-B86E-B4FC31B68F30}"/>
              </a:ext>
            </a:extLst>
          </p:cNvPr>
          <p:cNvSpPr>
            <a:spLocks noGrp="1"/>
          </p:cNvSpPr>
          <p:nvPr>
            <p:ph type="ctrTitle"/>
          </p:nvPr>
        </p:nvSpPr>
        <p:spPr>
          <a:xfrm>
            <a:off x="838199" y="3443423"/>
            <a:ext cx="7268147" cy="1098890"/>
          </a:xfrm>
        </p:spPr>
        <p:txBody>
          <a:bodyPr>
            <a:normAutofit/>
          </a:bodyPr>
          <a:lstStyle/>
          <a:p>
            <a:pPr algn="l"/>
            <a:r>
              <a:rPr lang="nb-NO" sz="4400" dirty="0">
                <a:solidFill>
                  <a:srgbClr val="FF0000"/>
                </a:solidFill>
              </a:rPr>
              <a:t>SPORTSPLAN</a:t>
            </a:r>
          </a:p>
        </p:txBody>
      </p:sp>
      <p:sp>
        <p:nvSpPr>
          <p:cNvPr id="3" name="Undertittel 2">
            <a:extLst>
              <a:ext uri="{FF2B5EF4-FFF2-40B4-BE49-F238E27FC236}">
                <a16:creationId xmlns:a16="http://schemas.microsoft.com/office/drawing/2014/main" id="{F1221C4D-0554-10F9-A374-C4DE78EA5646}"/>
              </a:ext>
            </a:extLst>
          </p:cNvPr>
          <p:cNvSpPr>
            <a:spLocks noGrp="1"/>
          </p:cNvSpPr>
          <p:nvPr>
            <p:ph type="subTitle" idx="1"/>
          </p:nvPr>
        </p:nvSpPr>
        <p:spPr>
          <a:xfrm>
            <a:off x="838199" y="4336243"/>
            <a:ext cx="7315200" cy="775494"/>
          </a:xfrm>
        </p:spPr>
        <p:txBody>
          <a:bodyPr>
            <a:noAutofit/>
          </a:bodyPr>
          <a:lstStyle/>
          <a:p>
            <a:pPr algn="l" rtl="0" fontAlgn="base"/>
            <a:r>
              <a:rPr lang="en-US" sz="1800" b="0" i="0" dirty="0">
                <a:effectLst/>
                <a:latin typeface="Calibri" panose="020F0502020204030204" pitchFamily="34" charset="0"/>
              </a:rPr>
              <a:t>​</a:t>
            </a:r>
            <a:endParaRPr lang="en-US" sz="1800" b="0" i="0" dirty="0">
              <a:effectLst/>
              <a:latin typeface="Segoe UI" panose="020B0502040204020203" pitchFamily="34" charset="0"/>
            </a:endParaRPr>
          </a:p>
          <a:p>
            <a:pPr algn="l" rtl="0" fontAlgn="base"/>
            <a:r>
              <a:rPr lang="nb-NO" sz="1800" b="1" i="0" u="none" strike="noStrike" dirty="0">
                <a:effectLst/>
                <a:latin typeface="Calibri" panose="020F0502020204030204" pitchFamily="34" charset="0"/>
              </a:rPr>
              <a:t>FJELLHAMAR FOTBALLKLUBB </a:t>
            </a:r>
            <a:r>
              <a:rPr lang="en-US" sz="1800" b="0" i="0" dirty="0">
                <a:effectLst/>
                <a:latin typeface="Calibri" panose="020F0502020204030204" pitchFamily="34" charset="0"/>
              </a:rPr>
              <a:t>​</a:t>
            </a:r>
            <a:endParaRPr lang="en-US" sz="1800" b="0" i="0" dirty="0">
              <a:effectLst/>
              <a:latin typeface="Segoe UI" panose="020B0502040204020203" pitchFamily="34" charset="0"/>
            </a:endParaRPr>
          </a:p>
          <a:p>
            <a:pPr algn="l" rtl="0" fontAlgn="base"/>
            <a:r>
              <a:rPr lang="nb-NO" sz="1800" b="1" i="0" u="none" strike="noStrike" dirty="0">
                <a:effectLst/>
                <a:latin typeface="Calibri" panose="020F0502020204030204" pitchFamily="34" charset="0"/>
              </a:rPr>
              <a:t>Periode 2026 -2028 </a:t>
            </a:r>
            <a:endParaRPr lang="nb-NO" sz="1800" b="0" i="0" dirty="0">
              <a:effectLst/>
              <a:latin typeface="Segoe UI" panose="020B0502040204020203" pitchFamily="34" charset="0"/>
            </a:endParaRPr>
          </a:p>
          <a:p>
            <a:pPr algn="l"/>
            <a:endParaRPr lang="nb-NO" sz="1800" dirty="0"/>
          </a:p>
        </p:txBody>
      </p:sp>
      <p:pic>
        <p:nvPicPr>
          <p:cNvPr id="5" name="Picture 4" descr="Fjellhamar FK Logo [ Download - Logo - icon ]">
            <a:extLst>
              <a:ext uri="{FF2B5EF4-FFF2-40B4-BE49-F238E27FC236}">
                <a16:creationId xmlns:a16="http://schemas.microsoft.com/office/drawing/2014/main" id="{75C385D4-4F42-5900-B7CB-8EDD68FA9B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0238" y="656451"/>
            <a:ext cx="2302402" cy="2302402"/>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093E3E32-F52D-52DB-C54E-43E187B98D84}"/>
              </a:ext>
            </a:extLst>
          </p:cNvPr>
          <p:cNvSpPr txBox="1"/>
          <p:nvPr/>
        </p:nvSpPr>
        <p:spPr>
          <a:xfrm>
            <a:off x="838199" y="6113414"/>
            <a:ext cx="4033419" cy="276999"/>
          </a:xfrm>
          <a:prstGeom prst="rect">
            <a:avLst/>
          </a:prstGeom>
          <a:noFill/>
        </p:spPr>
        <p:txBody>
          <a:bodyPr wrap="square" rtlCol="0">
            <a:spAutoFit/>
          </a:bodyPr>
          <a:lstStyle/>
          <a:p>
            <a:r>
              <a:rPr lang="nb-NO" sz="1200" dirty="0"/>
              <a:t>Vedtatt av styret i FFK 18.03.2026</a:t>
            </a:r>
          </a:p>
        </p:txBody>
      </p:sp>
    </p:spTree>
    <p:extLst>
      <p:ext uri="{BB962C8B-B14F-4D97-AF65-F5344CB8AC3E}">
        <p14:creationId xmlns:p14="http://schemas.microsoft.com/office/powerpoint/2010/main" val="1604834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4E3D9-BBDA-405B-6BEA-4A4115E79CA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2CEBD84-FBFA-1E5D-77C7-F69D4412C6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73E8237E-842B-AB61-6F35-48B6FD02F66A}"/>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DE29026E-F0B3-579E-E7BA-73D381156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D3047EC2-0512-883B-8D2D-F3C495C295B7}"/>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Tilrettelagtfotballen</a:t>
            </a:r>
          </a:p>
        </p:txBody>
      </p:sp>
      <p:sp>
        <p:nvSpPr>
          <p:cNvPr id="3" name="Plassholder for innhold 2">
            <a:extLst>
              <a:ext uri="{FF2B5EF4-FFF2-40B4-BE49-F238E27FC236}">
                <a16:creationId xmlns:a16="http://schemas.microsoft.com/office/drawing/2014/main" id="{5525E55F-90B3-30BE-62CD-4DCFB8FAB85D}"/>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Hovedmål for tilrettelagt-lag for barn, ungdom og voksne</a:t>
            </a:r>
          </a:p>
          <a:p>
            <a:pPr marL="0" indent="0">
              <a:spcBef>
                <a:spcPts val="500"/>
              </a:spcBef>
              <a:spcAft>
                <a:spcPts val="1000"/>
              </a:spcAft>
              <a:buNone/>
            </a:pPr>
            <a:br>
              <a:rPr lang="nb-NO" sz="1000" b="1" dirty="0">
                <a:ea typeface="Times New Roman" panose="02020603050405020304" pitchFamily="18" charset="0"/>
                <a:cs typeface="Times New Roman" panose="02020603050405020304" pitchFamily="18" charset="0"/>
              </a:rPr>
            </a:br>
            <a:r>
              <a:rPr lang="nb-NO" sz="1000" b="1" dirty="0"/>
              <a:t>Skal ha et godt og tilrettelagt tilbud til alle som ønsker å spille fotball </a:t>
            </a:r>
            <a:endParaRPr lang="nb-NO" sz="1000" dirty="0">
              <a:ea typeface="Times New Roman" panose="02020603050405020304" pitchFamily="18" charset="0"/>
              <a:cs typeface="Times New Roman" panose="02020603050405020304" pitchFamily="18" charset="0"/>
            </a:endParaRP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Gi alle spillerne en gode fotballopplevelser preget av trygghet, mestring og trivsel gjennom både trening og kamp.</a:t>
            </a:r>
          </a:p>
          <a:p>
            <a:pPr marL="342900" indent="-342900">
              <a:buAutoNum type="arabicPeriod" startAt="2"/>
            </a:pPr>
            <a:r>
              <a:rPr lang="nb-NO" sz="1000" dirty="0"/>
              <a:t>Opprettholde aktivitetsnivå for barn og voksne. Lagene skal delta i minst to cuper pr. år. Klubbens egne cuper prioriteres av barnelaget.</a:t>
            </a:r>
          </a:p>
          <a:p>
            <a:pPr marL="342900" indent="-342900">
              <a:buAutoNum type="arabicPeriod" startAt="2"/>
            </a:pPr>
            <a:r>
              <a:rPr lang="nb-NO" sz="1000" dirty="0"/>
              <a:t>Har utetrening 1 gang pr. uke på </a:t>
            </a:r>
            <a:r>
              <a:rPr lang="nb-NO" sz="1000" dirty="0" err="1"/>
              <a:t>minibanen</a:t>
            </a:r>
            <a:r>
              <a:rPr lang="nb-NO" sz="1000" dirty="0"/>
              <a:t> på Fjellhamar stadion. Laget vil også fra januar til påske hvert år disponere innetid i en gymsal 1,5 time pr uke.  </a:t>
            </a:r>
          </a:p>
          <a:p>
            <a:pPr marL="342900" indent="-342900">
              <a:buAutoNum type="arabicPeriod" startAt="2"/>
            </a:pPr>
            <a:r>
              <a:rPr lang="nb-NO" sz="1000" dirty="0"/>
              <a:t>Tilrettelagt fotball skal rekruttere fra Lørenskog kommune og omegn.</a:t>
            </a:r>
            <a:endParaRPr lang="nb-NO" sz="1000" dirty="0">
              <a:ea typeface="Times New Roman" panose="02020603050405020304" pitchFamily="18" charset="0"/>
              <a:cs typeface="Times New Roman" panose="02020603050405020304" pitchFamily="18" charset="0"/>
            </a:endParaRPr>
          </a:p>
          <a:p>
            <a:pPr marL="342900" indent="-342900">
              <a:buAutoNum type="arabicPeriod" startAt="2"/>
            </a:pPr>
            <a:r>
              <a:rPr lang="nb-NO" sz="1000" dirty="0">
                <a:ea typeface="Times New Roman" panose="02020603050405020304" pitchFamily="18" charset="0"/>
                <a:cs typeface="Times New Roman" panose="02020603050405020304" pitchFamily="18" charset="0"/>
              </a:rPr>
              <a:t>Bidra til å utvikle det hele mennesket i henhold til </a:t>
            </a:r>
            <a:r>
              <a:rPr lang="nb-NO" sz="1000" dirty="0" err="1">
                <a:ea typeface="Times New Roman" panose="02020603050405020304" pitchFamily="18" charset="0"/>
                <a:cs typeface="Times New Roman" panose="02020603050405020304" pitchFamily="18" charset="0"/>
              </a:rPr>
              <a:t>NFF’s</a:t>
            </a:r>
            <a:r>
              <a:rPr lang="nb-NO" sz="1000" dirty="0">
                <a:ea typeface="Times New Roman" panose="02020603050405020304" pitchFamily="18" charset="0"/>
                <a:cs typeface="Times New Roman" panose="02020603050405020304" pitchFamily="18" charset="0"/>
              </a:rPr>
              <a:t> Fair Play program.</a:t>
            </a:r>
          </a:p>
          <a:p>
            <a:pPr marL="342900" indent="-342900">
              <a:buAutoNum type="arabicPeriod" startAt="2"/>
            </a:pPr>
            <a:r>
              <a:rPr lang="nb-NO" sz="1000" dirty="0"/>
              <a:t> Opprettholde trenerkompetanse og ressurser rundt barne- og voksenlag.</a:t>
            </a:r>
            <a:endParaRPr lang="nb-NO" sz="1000" dirty="0">
              <a:ea typeface="Times New Roman" panose="02020603050405020304" pitchFamily="18" charset="0"/>
              <a:cs typeface="Times New Roman" panose="02020603050405020304" pitchFamily="18" charset="0"/>
            </a:endParaRP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4745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E6B37-B619-31F4-06B5-9690221526AB}"/>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AB3F1B8-E1AD-CA8B-6966-48339AD701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B32877D1-218E-8F24-6507-826CD28E8FEA}"/>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0736"/>
            <a:ext cx="9669642" cy="6857990"/>
          </a:xfrm>
          <a:prstGeom prst="rect">
            <a:avLst/>
          </a:prstGeom>
        </p:spPr>
      </p:pic>
      <p:sp>
        <p:nvSpPr>
          <p:cNvPr id="14" name="Rectangle 13">
            <a:extLst>
              <a:ext uri="{FF2B5EF4-FFF2-40B4-BE49-F238E27FC236}">
                <a16:creationId xmlns:a16="http://schemas.microsoft.com/office/drawing/2014/main" id="{E7E861F4-9CF6-D7EE-8D60-758C2CE7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5A7C7FE2-4457-3FD0-335A-10E9434280E2}"/>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Keeperutvikling</a:t>
            </a:r>
          </a:p>
        </p:txBody>
      </p:sp>
      <p:sp>
        <p:nvSpPr>
          <p:cNvPr id="3" name="Plassholder for innhold 2">
            <a:extLst>
              <a:ext uri="{FF2B5EF4-FFF2-40B4-BE49-F238E27FC236}">
                <a16:creationId xmlns:a16="http://schemas.microsoft.com/office/drawing/2014/main" id="{18D0858F-634A-6B06-9810-ADB0442A3873}"/>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Hovedmål for Keeperutvikling</a:t>
            </a:r>
          </a:p>
          <a:p>
            <a:pPr marL="0" indent="0">
              <a:spcBef>
                <a:spcPts val="500"/>
              </a:spcBef>
              <a:spcAft>
                <a:spcPts val="1000"/>
              </a:spcAft>
              <a:buNone/>
            </a:pPr>
            <a:r>
              <a:rPr lang="nb-NO" sz="1000" b="1" dirty="0">
                <a:ea typeface="Times New Roman" panose="02020603050405020304" pitchFamily="18" charset="0"/>
                <a:cs typeface="Times New Roman" panose="02020603050405020304" pitchFamily="18" charset="0"/>
              </a:rPr>
              <a:t>Vi skal være en utviklingsorientert klubb, som skal sørge for at keeperne får det fokuset de fortjener.</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Klubben skal ha en keeperansvarlig som sportslig utvalg engasjere på årsbasis. Vedkommende presenteres på klubbens hjemmeside under sportslig virksomhet.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Keeperansvarlig skal lage en keeperplan for utviklingen av våre keepere.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Spillere fra de er 11 år skal ha tilbud om keepertrening.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Keeperansvarlig skal sørge for at foreldretrenere/ hjelpetrenere lærer seg keeperøvelser slik at keeperen kan få egne økter i forbindelse med lagstreningene.</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Keeperen skal være aktiv i lagsøktene som utespillere i forbindelse med oppvarming og tekniske øvelser og pasningsøvelser for å bli god med bena.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Keeperansvarlig skal gjennom sesongen arrangere et par keeper-lørdager/søndager med varierende temaer.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Før kampsesongen og i sesong skal tilrettelagtlaget også få instruksjoner fra keepertrener. ( 2 økter )   </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Bidra til å utvikle keepere til Fjellhamar </a:t>
            </a:r>
            <a:r>
              <a:rPr lang="nb-NO" sz="1000" dirty="0" err="1">
                <a:ea typeface="Times New Roman" panose="02020603050405020304" pitchFamily="18" charset="0"/>
                <a:cs typeface="Times New Roman" panose="02020603050405020304" pitchFamily="18" charset="0"/>
              </a:rPr>
              <a:t>FK’s</a:t>
            </a:r>
            <a:r>
              <a:rPr lang="nb-NO" sz="1000" dirty="0">
                <a:ea typeface="Times New Roman" panose="02020603050405020304" pitchFamily="18" charset="0"/>
                <a:cs typeface="Times New Roman" panose="02020603050405020304" pitchFamily="18" charset="0"/>
              </a:rPr>
              <a:t> seniorlag.</a:t>
            </a: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Bidra til å utvikle det hele mennesket i henhold til </a:t>
            </a:r>
            <a:r>
              <a:rPr lang="nb-NO" sz="1000" dirty="0" err="1">
                <a:ea typeface="Times New Roman" panose="02020603050405020304" pitchFamily="18" charset="0"/>
                <a:cs typeface="Times New Roman" panose="02020603050405020304" pitchFamily="18" charset="0"/>
              </a:rPr>
              <a:t>NFF’s</a:t>
            </a:r>
            <a:r>
              <a:rPr lang="nb-NO" sz="1000" dirty="0">
                <a:ea typeface="Times New Roman" panose="02020603050405020304" pitchFamily="18" charset="0"/>
                <a:cs typeface="Times New Roman" panose="02020603050405020304" pitchFamily="18" charset="0"/>
              </a:rPr>
              <a:t> Fair Play program.</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290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7C2D1-CDFB-90C5-1603-B3E7C9349C3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4A37C5C-2069-DF5C-6AFC-F9DA83CAE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5CD524C6-DBDD-08D2-FD10-48BA1003BE3E}"/>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2"/>
            <a:ext cx="9669642" cy="6857990"/>
          </a:xfrm>
          <a:prstGeom prst="rect">
            <a:avLst/>
          </a:prstGeom>
        </p:spPr>
      </p:pic>
      <p:sp>
        <p:nvSpPr>
          <p:cNvPr id="14" name="Rectangle 13">
            <a:extLst>
              <a:ext uri="{FF2B5EF4-FFF2-40B4-BE49-F238E27FC236}">
                <a16:creationId xmlns:a16="http://schemas.microsoft.com/office/drawing/2014/main" id="{513B947B-C0A2-7C3E-C962-B91775CA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FD443207-ECB4-1910-0597-DA428C3D113D}"/>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Dommere</a:t>
            </a:r>
          </a:p>
        </p:txBody>
      </p:sp>
      <p:sp>
        <p:nvSpPr>
          <p:cNvPr id="3" name="Plassholder for innhold 2">
            <a:extLst>
              <a:ext uri="{FF2B5EF4-FFF2-40B4-BE49-F238E27FC236}">
                <a16:creationId xmlns:a16="http://schemas.microsoft.com/office/drawing/2014/main" id="{005C9D83-95DC-7B22-CA52-C9F25AB858EE}"/>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Hovedmål for dommerutvikling</a:t>
            </a:r>
          </a:p>
          <a:p>
            <a:pPr marL="0" indent="0">
              <a:spcBef>
                <a:spcPts val="500"/>
              </a:spcBef>
              <a:spcAft>
                <a:spcPts val="1000"/>
              </a:spcAft>
              <a:buNone/>
            </a:pPr>
            <a:r>
              <a:rPr lang="nb-NO" sz="1000" b="1" dirty="0">
                <a:ea typeface="Times New Roman" panose="02020603050405020304" pitchFamily="18" charset="0"/>
                <a:cs typeface="Times New Roman" panose="02020603050405020304" pitchFamily="18" charset="0"/>
              </a:rPr>
              <a:t>Dommerutvikling og rekruttering av dommere har vært og vil være et satsningsområde for Fjellhamar FK.  Sportslig leder i klubben er overordnet ansvarlig for driften av dommere, mens den daglige oppfølgningen utøves av en dommerkoordinator.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 Kompetanseutviklingen skjer gjennom årlige 5er- og 7er klubbdommerkurs for alle spillere i klubben som når en alder på 13 år. Det vurderes å kjøre adskilte gutte- og </a:t>
            </a:r>
            <a:r>
              <a:rPr lang="nb-NO" sz="1000" dirty="0" err="1">
                <a:ea typeface="Times New Roman" panose="02020603050405020304" pitchFamily="18" charset="0"/>
                <a:cs typeface="Times New Roman" panose="02020603050405020304" pitchFamily="18" charset="0"/>
              </a:rPr>
              <a:t>jentekurs</a:t>
            </a:r>
            <a:r>
              <a:rPr lang="nb-NO" sz="1000" dirty="0">
                <a:ea typeface="Times New Roman" panose="02020603050405020304" pitchFamily="18" charset="0"/>
                <a:cs typeface="Times New Roman" panose="02020603050405020304" pitchFamily="18" charset="0"/>
              </a:rPr>
              <a:t> ved store årskull for å holde antall kurselever så lavt som mulig pr. kurs. Normalt så kjøres klubbdommerkursene i nær tilknytning til sesongstart i barnefotballen på våren. Dommerkoordinator er ekstern fra krets er instruktør på dette kurset.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 9er kurs gjennomføres ofte i samarbeid med Lørenskog IF og Kurland FK, som vi også har et dommersamarbeid med for å gjøre utdanning og gjennomføring av kamper så solid som mulig.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 11er kurs gjennomføres i regi av kretsen ca. 2 ganger pr år. Fjellhamar FK har en ambisjon om å øke antall 11er dommere i klubben siden det antallet ikke er tilstrekkelig pr nå.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Dommerkoordinator har daglig dialog med dommerne via egen dommerside i Spond. </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684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01A7C-323D-E68D-FDDD-47F1CDA57AB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60E2ECC-7541-6AC0-9D14-450564227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5F80BAE3-AE9A-B9B8-E0E6-1AEA45262028}"/>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3DC36F46-FFB8-57D4-E11B-51ACB858A6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9C452207-438F-609D-8B28-2F5A10E8A517}"/>
              </a:ext>
            </a:extLst>
          </p:cNvPr>
          <p:cNvSpPr>
            <a:spLocks noGrp="1"/>
          </p:cNvSpPr>
          <p:nvPr>
            <p:ph type="title"/>
          </p:nvPr>
        </p:nvSpPr>
        <p:spPr>
          <a:xfrm>
            <a:off x="838200" y="365125"/>
            <a:ext cx="4915137" cy="1899912"/>
          </a:xfrm>
        </p:spPr>
        <p:txBody>
          <a:bodyPr>
            <a:normAutofit/>
          </a:bodyPr>
          <a:lstStyle/>
          <a:p>
            <a:r>
              <a:rPr lang="nb-NO" sz="3600" dirty="0"/>
              <a:t>Organisering</a:t>
            </a:r>
          </a:p>
        </p:txBody>
      </p:sp>
      <p:sp>
        <p:nvSpPr>
          <p:cNvPr id="3" name="Plassholder for innhold 2">
            <a:extLst>
              <a:ext uri="{FF2B5EF4-FFF2-40B4-BE49-F238E27FC236}">
                <a16:creationId xmlns:a16="http://schemas.microsoft.com/office/drawing/2014/main" id="{D689D86E-6515-4EDA-B411-0D8A04BC3416}"/>
              </a:ext>
            </a:extLst>
          </p:cNvPr>
          <p:cNvSpPr>
            <a:spLocks noGrp="1"/>
          </p:cNvSpPr>
          <p:nvPr>
            <p:ph idx="1"/>
          </p:nvPr>
        </p:nvSpPr>
        <p:spPr>
          <a:xfrm>
            <a:off x="838200" y="2025941"/>
            <a:ext cx="5113919" cy="3742762"/>
          </a:xfrm>
        </p:spPr>
        <p:txBody>
          <a:bodyPr>
            <a:noAutofit/>
          </a:bodyPr>
          <a:lstStyle/>
          <a:p>
            <a:pPr>
              <a:lnSpc>
                <a:spcPct val="115000"/>
              </a:lnSpc>
              <a:spcBef>
                <a:spcPts val="500"/>
              </a:spcBef>
            </a:pPr>
            <a:r>
              <a:rPr lang="nb-NO" sz="1000" b="1" dirty="0">
                <a:ea typeface="Times New Roman" panose="02020603050405020304" pitchFamily="18" charset="0"/>
                <a:cs typeface="Times New Roman" panose="02020603050405020304" pitchFamily="18" charset="0"/>
              </a:rPr>
              <a:t>Alle spillerne er like mye verdt</a:t>
            </a:r>
            <a:endParaRPr lang="nb-NO" sz="1000" dirty="0">
              <a:ea typeface="Times New Roman" panose="02020603050405020304" pitchFamily="18" charset="0"/>
              <a:cs typeface="Times New Roman" panose="02020603050405020304" pitchFamily="18" charset="0"/>
            </a:endParaRPr>
          </a:p>
          <a:p>
            <a:pPr>
              <a:lnSpc>
                <a:spcPct val="115000"/>
              </a:lnSpc>
            </a:pPr>
            <a:r>
              <a:rPr lang="nb-NO" sz="1000" b="1" dirty="0">
                <a:ea typeface="Times New Roman" panose="02020603050405020304" pitchFamily="18" charset="0"/>
                <a:cs typeface="Times New Roman" panose="02020603050405020304" pitchFamily="18" charset="0"/>
              </a:rPr>
              <a:t>Inndeling av lag i trening og kamp</a:t>
            </a:r>
          </a:p>
          <a:p>
            <a:pPr marL="342900" indent="-342900">
              <a:lnSpc>
                <a:spcPct val="115000"/>
              </a:lnSpc>
              <a:buFont typeface="+mj-lt"/>
              <a:buAutoNum type="arabicPeriod"/>
            </a:pPr>
            <a:endParaRPr lang="nb-NO" sz="1000" dirty="0">
              <a:ea typeface="Times New Roman" panose="02020603050405020304" pitchFamily="18" charset="0"/>
              <a:cs typeface="Times New Roman" panose="02020603050405020304" pitchFamily="18" charset="0"/>
            </a:endParaRPr>
          </a:p>
          <a:p>
            <a:pPr marL="342900"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5-7 år: 3’er fotball. O</a:t>
            </a:r>
            <a:r>
              <a:rPr lang="nb-NO" sz="1000" dirty="0">
                <a:solidFill>
                  <a:srgbClr val="000000"/>
                </a:solidFill>
                <a:effectLst/>
                <a:ea typeface="Times New Roman" panose="02020603050405020304" pitchFamily="18" charset="0"/>
              </a:rPr>
              <a:t>rganiseres </a:t>
            </a:r>
            <a:r>
              <a:rPr lang="nb-NO" sz="1000" dirty="0">
                <a:solidFill>
                  <a:srgbClr val="000000"/>
                </a:solidFill>
                <a:ea typeface="Times New Roman" panose="02020603050405020304" pitchFamily="18" charset="0"/>
              </a:rPr>
              <a:t>som en gruppe per årskull</a:t>
            </a:r>
            <a:r>
              <a:rPr lang="nb-NO" sz="1000" dirty="0">
                <a:solidFill>
                  <a:srgbClr val="000000"/>
                </a:solidFill>
                <a:effectLst/>
                <a:ea typeface="Times New Roman" panose="02020603050405020304" pitchFamily="18" charset="0"/>
              </a:rPr>
              <a:t>.</a:t>
            </a:r>
            <a:endParaRPr lang="nb-NO" sz="1000" dirty="0">
              <a:ea typeface="Times New Roman" panose="02020603050405020304" pitchFamily="18" charset="0"/>
              <a:cs typeface="Times New Roman" panose="02020603050405020304" pitchFamily="18" charset="0"/>
            </a:endParaRPr>
          </a:p>
          <a:p>
            <a:pPr marL="800100" lvl="1" indent="-342900">
              <a:lnSpc>
                <a:spcPct val="115000"/>
              </a:lnSpc>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Målsetning om jevne lag både på trening og kamp. Lik spilletid. </a:t>
            </a:r>
          </a:p>
          <a:p>
            <a:pPr marL="342900"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8-9 år: 5’er fotball. O</a:t>
            </a:r>
            <a:r>
              <a:rPr lang="nb-NO" sz="1000" dirty="0">
                <a:solidFill>
                  <a:srgbClr val="000000"/>
                </a:solidFill>
                <a:effectLst/>
                <a:ea typeface="Times New Roman" panose="02020603050405020304" pitchFamily="18" charset="0"/>
              </a:rPr>
              <a:t>rganiseres </a:t>
            </a:r>
            <a:r>
              <a:rPr lang="nb-NO" sz="1000" dirty="0">
                <a:solidFill>
                  <a:srgbClr val="000000"/>
                </a:solidFill>
                <a:ea typeface="Times New Roman" panose="02020603050405020304" pitchFamily="18" charset="0"/>
              </a:rPr>
              <a:t>som en gruppe per årskull</a:t>
            </a:r>
            <a:r>
              <a:rPr lang="nb-NO" sz="1000" dirty="0">
                <a:solidFill>
                  <a:srgbClr val="000000"/>
                </a:solidFill>
                <a:effectLst/>
                <a:ea typeface="Times New Roman" panose="02020603050405020304" pitchFamily="18" charset="0"/>
              </a:rPr>
              <a:t>.</a:t>
            </a:r>
            <a:endParaRPr lang="nb-NO" sz="1000" dirty="0">
              <a:ea typeface="Times New Roman" panose="02020603050405020304" pitchFamily="18" charset="0"/>
              <a:cs typeface="Times New Roman" panose="02020603050405020304" pitchFamily="18" charset="0"/>
            </a:endParaRPr>
          </a:p>
          <a:p>
            <a:pPr marL="800100" lvl="1" indent="-342900">
              <a:lnSpc>
                <a:spcPct val="115000"/>
              </a:lnSpc>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Målsetning om jevne grupper/lag både på trening og kamp. Lik spilletid. </a:t>
            </a:r>
            <a:endParaRPr lang="nb-NO" sz="1000" dirty="0">
              <a:highlight>
                <a:srgbClr val="FFFF00"/>
              </a:highlight>
              <a:ea typeface="Times New Roman" panose="02020603050405020304" pitchFamily="18" charset="0"/>
              <a:cs typeface="Times New Roman" panose="02020603050405020304" pitchFamily="18" charset="0"/>
            </a:endParaRPr>
          </a:p>
          <a:p>
            <a:pPr marL="342900"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10-11 år: 7’er fotball. O</a:t>
            </a:r>
            <a:r>
              <a:rPr lang="nb-NO" sz="1000" dirty="0">
                <a:solidFill>
                  <a:srgbClr val="000000"/>
                </a:solidFill>
                <a:effectLst/>
                <a:ea typeface="Times New Roman" panose="02020603050405020304" pitchFamily="18" charset="0"/>
              </a:rPr>
              <a:t>rganiseres </a:t>
            </a:r>
            <a:r>
              <a:rPr lang="nb-NO" sz="1000" dirty="0">
                <a:solidFill>
                  <a:srgbClr val="000000"/>
                </a:solidFill>
                <a:ea typeface="Times New Roman" panose="02020603050405020304" pitchFamily="18" charset="0"/>
              </a:rPr>
              <a:t>som en gruppe per årskull</a:t>
            </a:r>
            <a:r>
              <a:rPr lang="nb-NO" sz="1000" dirty="0">
                <a:solidFill>
                  <a:srgbClr val="000000"/>
                </a:solidFill>
                <a:effectLst/>
                <a:ea typeface="Times New Roman" panose="02020603050405020304" pitchFamily="18" charset="0"/>
              </a:rPr>
              <a:t>.</a:t>
            </a:r>
            <a:endParaRPr lang="nb-NO" sz="1000" dirty="0">
              <a:ea typeface="Times New Roman" panose="02020603050405020304" pitchFamily="18" charset="0"/>
              <a:cs typeface="Times New Roman" panose="02020603050405020304" pitchFamily="18" charset="0"/>
            </a:endParaRPr>
          </a:p>
          <a:p>
            <a:pPr marL="800100" lvl="1" indent="-342900">
              <a:lnSpc>
                <a:spcPct val="115000"/>
              </a:lnSpc>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Melder på lag utfra nivå i seriespill. Følger kretsen sine retningslinjer. Lik spilletid.</a:t>
            </a:r>
            <a:endParaRPr lang="nb-NO" sz="1000" dirty="0">
              <a:highlight>
                <a:srgbClr val="FFFF00"/>
              </a:highlight>
              <a:ea typeface="Times New Roman" panose="02020603050405020304" pitchFamily="18" charset="0"/>
              <a:cs typeface="Times New Roman" panose="02020603050405020304" pitchFamily="18" charset="0"/>
            </a:endParaRPr>
          </a:p>
          <a:p>
            <a:pPr marL="342900"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12(-13) år: 9’er fotball. O</a:t>
            </a:r>
            <a:r>
              <a:rPr lang="nb-NO" sz="1000" dirty="0">
                <a:solidFill>
                  <a:srgbClr val="000000"/>
                </a:solidFill>
                <a:effectLst/>
                <a:ea typeface="Times New Roman" panose="02020603050405020304" pitchFamily="18" charset="0"/>
              </a:rPr>
              <a:t>rganiseres </a:t>
            </a:r>
            <a:r>
              <a:rPr lang="nb-NO" sz="1000" dirty="0">
                <a:solidFill>
                  <a:srgbClr val="000000"/>
                </a:solidFill>
                <a:ea typeface="Times New Roman" panose="02020603050405020304" pitchFamily="18" charset="0"/>
              </a:rPr>
              <a:t>som en gruppe per årskull</a:t>
            </a:r>
            <a:r>
              <a:rPr lang="nb-NO" sz="1000" dirty="0">
                <a:solidFill>
                  <a:srgbClr val="000000"/>
                </a:solidFill>
                <a:effectLst/>
                <a:ea typeface="Times New Roman" panose="02020603050405020304" pitchFamily="18" charset="0"/>
              </a:rPr>
              <a:t>.</a:t>
            </a:r>
            <a:endParaRPr lang="nb-NO" sz="1000" dirty="0">
              <a:ea typeface="Times New Roman" panose="02020603050405020304" pitchFamily="18" charset="0"/>
              <a:cs typeface="Times New Roman" panose="02020603050405020304" pitchFamily="18" charset="0"/>
            </a:endParaRPr>
          </a:p>
          <a:p>
            <a:pPr marL="742950" lvl="1" indent="-285750">
              <a:lnSpc>
                <a:spcPct val="115000"/>
              </a:lnSpc>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Melder på lag utfra nivå i seriespill. Lik spilletid. </a:t>
            </a:r>
            <a:endParaRPr lang="nb-NO" sz="1000" dirty="0">
              <a:highlight>
                <a:srgbClr val="FFFF00"/>
              </a:highlight>
              <a:ea typeface="Times New Roman" panose="02020603050405020304" pitchFamily="18" charset="0"/>
              <a:cs typeface="Times New Roman" panose="02020603050405020304" pitchFamily="18" charset="0"/>
            </a:endParaRPr>
          </a:p>
          <a:p>
            <a:pPr marL="342900"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(13) 14 – 19 år: </a:t>
            </a:r>
            <a:r>
              <a:rPr lang="nb-NO" sz="1000" dirty="0">
                <a:effectLst/>
              </a:rPr>
              <a:t>Ungdomsfotballen i Fjellhamar FK skal organiseres med første- og andrelag  forutsatt at antall spillere på årskullet tillater det. </a:t>
            </a:r>
            <a:br>
              <a:rPr lang="nb-NO" sz="1000" dirty="0"/>
            </a:br>
            <a:r>
              <a:rPr lang="nb-NO" sz="1000" dirty="0">
                <a:solidFill>
                  <a:srgbClr val="000000"/>
                </a:solidFill>
                <a:effectLst/>
                <a:ea typeface="Times New Roman" panose="02020603050405020304" pitchFamily="18" charset="0"/>
              </a:rPr>
              <a:t>Det skal ikke tas ut faste lagstropper til de forskjellige kamparenaene, men rulleres ut fra utviklingen, både fotballmessig og holdningsmessig, utover i sesongen. </a:t>
            </a:r>
            <a:br>
              <a:rPr lang="nb-NO" sz="1000" dirty="0">
                <a:solidFill>
                  <a:srgbClr val="000000"/>
                </a:solidFill>
                <a:effectLst/>
                <a:ea typeface="Times New Roman" panose="02020603050405020304" pitchFamily="18" charset="0"/>
              </a:rPr>
            </a:br>
            <a:r>
              <a:rPr lang="nb-NO" sz="1000" dirty="0">
                <a:solidFill>
                  <a:srgbClr val="000000"/>
                </a:solidFill>
                <a:effectLst/>
                <a:ea typeface="Times New Roman" panose="02020603050405020304" pitchFamily="18" charset="0"/>
              </a:rPr>
              <a:t>Det er viktig at det ikke er «stengte dører» mellom de forskjellige kamparenaen.</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2861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F6336-4F98-1DD6-A029-1ABAC6260A8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EEF9F17-EDC3-F92B-21E9-5B882E895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E6408F3B-025E-4097-F955-04C71903A472}"/>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D61C0214-4399-6D41-50D5-2EDA27B995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488080FA-146F-EFAD-3758-6051913A2EA6}"/>
              </a:ext>
            </a:extLst>
          </p:cNvPr>
          <p:cNvSpPr>
            <a:spLocks noGrp="1"/>
          </p:cNvSpPr>
          <p:nvPr>
            <p:ph type="title"/>
          </p:nvPr>
        </p:nvSpPr>
        <p:spPr>
          <a:xfrm>
            <a:off x="838200" y="365125"/>
            <a:ext cx="6042434" cy="1899912"/>
          </a:xfrm>
        </p:spPr>
        <p:txBody>
          <a:bodyPr>
            <a:noAutofit/>
          </a:bodyPr>
          <a:lstStyle/>
          <a:p>
            <a:pPr>
              <a:lnSpc>
                <a:spcPct val="115000"/>
              </a:lnSpc>
            </a:pPr>
            <a:r>
              <a:rPr lang="nb-NO" sz="3600" dirty="0">
                <a:ea typeface="Times New Roman" panose="02020603050405020304" pitchFamily="18" charset="0"/>
                <a:cs typeface="Arial-BoldMT"/>
              </a:rPr>
              <a:t>Tilpasset læring, jevnbyrdighet, hospitering og Fair Play</a:t>
            </a:r>
            <a:endParaRPr lang="nb-NO" sz="3600" dirty="0">
              <a:ea typeface="Times New Roman" panose="02020603050405020304" pitchFamily="18" charset="0"/>
              <a:cs typeface="Times New Roman" panose="02020603050405020304" pitchFamily="18" charset="0"/>
            </a:endParaRPr>
          </a:p>
        </p:txBody>
      </p:sp>
      <p:sp>
        <p:nvSpPr>
          <p:cNvPr id="3" name="Plassholder for innhold 2">
            <a:extLst>
              <a:ext uri="{FF2B5EF4-FFF2-40B4-BE49-F238E27FC236}">
                <a16:creationId xmlns:a16="http://schemas.microsoft.com/office/drawing/2014/main" id="{33403821-C38C-C07F-F775-C2B609DD3F33}"/>
              </a:ext>
            </a:extLst>
          </p:cNvPr>
          <p:cNvSpPr>
            <a:spLocks noGrp="1"/>
          </p:cNvSpPr>
          <p:nvPr>
            <p:ph idx="1"/>
          </p:nvPr>
        </p:nvSpPr>
        <p:spPr>
          <a:xfrm>
            <a:off x="838200" y="2044047"/>
            <a:ext cx="5113919" cy="3742762"/>
          </a:xfrm>
        </p:spPr>
        <p:txBody>
          <a:bodyPr>
            <a:noAutofit/>
          </a:bodyPr>
          <a:lstStyle/>
          <a:p>
            <a:pPr>
              <a:lnSpc>
                <a:spcPct val="115000"/>
              </a:lnSpc>
              <a:buAutoNum type="arabicPeriod"/>
            </a:pPr>
            <a:r>
              <a:rPr lang="nb-NO" sz="1000" b="1" dirty="0">
                <a:ea typeface="Times New Roman" panose="02020603050405020304" pitchFamily="18" charset="0"/>
                <a:cs typeface="Arial-BoldMT"/>
              </a:rPr>
              <a:t>Tilpasset læring. </a:t>
            </a:r>
          </a:p>
          <a:p>
            <a:pPr marL="0" indent="0">
              <a:lnSpc>
                <a:spcPct val="115000"/>
              </a:lnSpc>
              <a:buNone/>
            </a:pPr>
            <a:r>
              <a:rPr lang="nb-NO" sz="1000" dirty="0">
                <a:ea typeface="Times New Roman" panose="02020603050405020304" pitchFamily="18" charset="0"/>
                <a:cs typeface="Arial-BoldMT"/>
              </a:rPr>
              <a:t>Klubben ønsker å </a:t>
            </a:r>
            <a:r>
              <a:rPr lang="nb-NO" sz="1000" dirty="0"/>
              <a:t> tilpasse aktiviteten </a:t>
            </a:r>
            <a:r>
              <a:rPr lang="nb-NO" sz="1000" i="1" dirty="0"/>
              <a:t>innenfor</a:t>
            </a:r>
            <a:r>
              <a:rPr lang="nb-NO" sz="1000" dirty="0"/>
              <a:t> laget eller årgangen slik at alle får utfordringer</a:t>
            </a:r>
            <a:r>
              <a:rPr lang="nb-NO" sz="1000" dirty="0">
                <a:cs typeface="Times New Roman" panose="02020603050405020304" pitchFamily="18" charset="0"/>
              </a:rPr>
              <a:t> </a:t>
            </a:r>
            <a:r>
              <a:rPr lang="nb-NO" sz="1000" dirty="0">
                <a:ea typeface="Times New Roman" panose="02020603050405020304" pitchFamily="18" charset="0"/>
                <a:cs typeface="Arial-BoldMT"/>
              </a:rPr>
              <a:t>utfra interesse, ferdigheter og modning fra 9 års alder.</a:t>
            </a:r>
            <a:br>
              <a:rPr lang="nb-NO" sz="1000" dirty="0">
                <a:ea typeface="Times New Roman" panose="02020603050405020304" pitchFamily="18" charset="0"/>
                <a:cs typeface="Arial-BoldMT"/>
              </a:rPr>
            </a:br>
            <a:r>
              <a:rPr lang="nb-NO" sz="1000" dirty="0">
                <a:ea typeface="Times New Roman" panose="02020603050405020304" pitchFamily="18" charset="0"/>
                <a:cs typeface="Arial-BoldMT"/>
              </a:rPr>
              <a:t>Opptil 8 år skal </a:t>
            </a:r>
            <a:r>
              <a:rPr lang="nb-NO" sz="1000" dirty="0"/>
              <a:t>alle barn trene på tvers av ferdighet og nivå. Hvis det synes helt nødvendig å tilpasse læring skal dette vurderes i samråd med barnefotballansvarlig.  </a:t>
            </a:r>
            <a:endParaRPr lang="nb-NO" sz="1000" dirty="0">
              <a:ea typeface="Times New Roman" panose="02020603050405020304" pitchFamily="18" charset="0"/>
              <a:cs typeface="Arial-BoldMT"/>
            </a:endParaRPr>
          </a:p>
          <a:p>
            <a:pPr marL="0" indent="0">
              <a:lnSpc>
                <a:spcPct val="115000"/>
              </a:lnSpc>
              <a:buNone/>
            </a:pPr>
            <a:r>
              <a:rPr lang="nb-NO" sz="1000" b="1" dirty="0">
                <a:ea typeface="Times New Roman" panose="02020603050405020304" pitchFamily="18" charset="0"/>
                <a:cs typeface="Times New Roman" panose="02020603050405020304" pitchFamily="18" charset="0"/>
              </a:rPr>
              <a:t>2.    </a:t>
            </a:r>
            <a:r>
              <a:rPr lang="nb-NO" sz="1000" b="1" dirty="0">
                <a:ea typeface="Times New Roman" panose="02020603050405020304" pitchFamily="18" charset="0"/>
                <a:cs typeface="Arial-BoldMT"/>
              </a:rPr>
              <a:t>Jevnbyrdighet</a:t>
            </a:r>
            <a:endParaRPr lang="nb-NO" sz="1000" dirty="0">
              <a:ea typeface="Times New Roman" panose="02020603050405020304" pitchFamily="18" charset="0"/>
              <a:cs typeface="Times New Roman" panose="02020603050405020304" pitchFamily="18" charset="0"/>
            </a:endParaRPr>
          </a:p>
          <a:p>
            <a:pPr marL="0" indent="0">
              <a:lnSpc>
                <a:spcPct val="115000"/>
              </a:lnSpc>
              <a:buNone/>
            </a:pPr>
            <a:r>
              <a:rPr lang="nb-NO" sz="1000" dirty="0">
                <a:ea typeface="Times New Roman" panose="02020603050405020304" pitchFamily="18" charset="0"/>
                <a:cs typeface="Arial-BoldMT"/>
              </a:rPr>
              <a:t>Fjellhamar ønsker å tilrettelegge slik at man får noenlunde jevn motstand i både kamp og trening. Jevnbyrdighet er en av forutsetningene for at spillerne skal oppleve trygghet og mestring. </a:t>
            </a:r>
          </a:p>
          <a:p>
            <a:pPr marL="0" indent="0">
              <a:lnSpc>
                <a:spcPct val="115000"/>
              </a:lnSpc>
              <a:buNone/>
            </a:pPr>
            <a:r>
              <a:rPr lang="nb-NO" sz="1000" dirty="0"/>
              <a:t>Søke å tilstrebe flest mulig jevne kamper i sesongen der resultatforskjellen kun er 1-2 mål.</a:t>
            </a:r>
          </a:p>
          <a:p>
            <a:pPr marL="0" indent="0">
              <a:lnSpc>
                <a:spcPct val="115000"/>
              </a:lnSpc>
              <a:buNone/>
            </a:pPr>
            <a:r>
              <a:rPr lang="nb-NO" sz="1000" b="1" dirty="0">
                <a:ea typeface="Times New Roman" panose="02020603050405020304" pitchFamily="18" charset="0"/>
                <a:cs typeface="Arial-BoldMT"/>
              </a:rPr>
              <a:t>3.    Hospitering</a:t>
            </a:r>
            <a:endParaRPr lang="nb-NO" sz="1000" dirty="0">
              <a:ea typeface="Times New Roman" panose="02020603050405020304" pitchFamily="18" charset="0"/>
              <a:cs typeface="Times New Roman" panose="02020603050405020304" pitchFamily="18" charset="0"/>
            </a:endParaRPr>
          </a:p>
          <a:p>
            <a:pPr marL="0" indent="0">
              <a:lnSpc>
                <a:spcPct val="115000"/>
              </a:lnSpc>
              <a:buNone/>
            </a:pPr>
            <a:r>
              <a:rPr lang="nb-NO" sz="1000" dirty="0">
                <a:ea typeface="Times New Roman" panose="02020603050405020304" pitchFamily="18" charset="0"/>
                <a:cs typeface="Times New Roman" panose="02020603050405020304" pitchFamily="18" charset="0"/>
              </a:rPr>
              <a:t>Fjellhamar FK ønsker å legge til rette for hospitering mellom lag i ulike årsklasser fra 13 år. </a:t>
            </a:r>
            <a:r>
              <a:rPr lang="nb-NO" sz="1000" dirty="0"/>
              <a:t>Dette skal alltid være styrt av klubben og basert på spillerens egne ønsker og behov. </a:t>
            </a:r>
            <a:br>
              <a:rPr lang="nb-NO" sz="1000" dirty="0"/>
            </a:br>
            <a:r>
              <a:rPr lang="nb-NO" sz="1000" dirty="0">
                <a:ea typeface="Times New Roman" panose="02020603050405020304" pitchFamily="18" charset="0"/>
                <a:cs typeface="Times New Roman" panose="02020603050405020304" pitchFamily="18" charset="0"/>
              </a:rPr>
              <a:t>Nærmere beskrivelse finnes under kapittel for hver årsklasse.</a:t>
            </a:r>
          </a:p>
          <a:p>
            <a:pPr marL="0" indent="0">
              <a:lnSpc>
                <a:spcPct val="115000"/>
              </a:lnSpc>
              <a:buNone/>
            </a:pPr>
            <a:r>
              <a:rPr lang="nb-NO" sz="1000" b="1" dirty="0">
                <a:ea typeface="Times New Roman" panose="02020603050405020304" pitchFamily="18" charset="0"/>
                <a:cs typeface="Times New Roman" panose="02020603050405020304" pitchFamily="18" charset="0"/>
              </a:rPr>
              <a:t>4.    </a:t>
            </a:r>
            <a:r>
              <a:rPr lang="nb-NO" sz="1000" b="1" dirty="0">
                <a:ea typeface="Times New Roman" panose="02020603050405020304" pitchFamily="18" charset="0"/>
                <a:cs typeface="Arial-BoldMT"/>
              </a:rPr>
              <a:t>Fair Play</a:t>
            </a:r>
            <a:endParaRPr lang="nb-NO" sz="1000" dirty="0">
              <a:ea typeface="Times New Roman" panose="02020603050405020304" pitchFamily="18" charset="0"/>
              <a:cs typeface="Times New Roman" panose="02020603050405020304" pitchFamily="18" charset="0"/>
            </a:endParaRPr>
          </a:p>
          <a:p>
            <a:pPr marL="0" indent="0">
              <a:lnSpc>
                <a:spcPct val="115000"/>
              </a:lnSpc>
              <a:spcAft>
                <a:spcPts val="1000"/>
              </a:spcAft>
              <a:buNone/>
            </a:pPr>
            <a:r>
              <a:rPr lang="nb-NO" sz="1000" dirty="0">
                <a:ea typeface="Times New Roman" panose="02020603050405020304" pitchFamily="18" charset="0"/>
                <a:cs typeface="Arial-BoldMT"/>
              </a:rPr>
              <a:t>Alle trenere, ledere, spillere og foreldre har et særskilt ansvar for å følge </a:t>
            </a:r>
            <a:r>
              <a:rPr lang="nb-NO" sz="1000" dirty="0" err="1">
                <a:ea typeface="Times New Roman" panose="02020603050405020304" pitchFamily="18" charset="0"/>
                <a:cs typeface="Arial-BoldMT"/>
              </a:rPr>
              <a:t>NFF’s</a:t>
            </a:r>
            <a:r>
              <a:rPr lang="nb-NO" sz="1000" dirty="0">
                <a:ea typeface="Times New Roman" panose="02020603050405020304" pitchFamily="18" charset="0"/>
                <a:cs typeface="Arial-BoldMT"/>
              </a:rPr>
              <a:t> Fair Play program.</a:t>
            </a:r>
            <a:endParaRPr lang="nb-NO" sz="1000" dirty="0">
              <a:ea typeface="Times New Roman" panose="02020603050405020304" pitchFamily="18" charset="0"/>
              <a:cs typeface="Times New Roman" panose="02020603050405020304" pitchFamily="18" charset="0"/>
            </a:endParaRP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2974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DDA69-3A60-D8CD-B8A0-D3B32A260C64}"/>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4FEC91D-057F-0D30-FDA3-6AACB55C63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D90D79C9-DA7B-6EEE-2086-3884FDF60D99}"/>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AA5C3E5C-4211-D8FA-AD5D-CC6E59CB1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C744AE88-A73B-638C-0B72-D29EF10FACBD}"/>
              </a:ext>
            </a:extLst>
          </p:cNvPr>
          <p:cNvSpPr>
            <a:spLocks noGrp="1"/>
          </p:cNvSpPr>
          <p:nvPr>
            <p:ph type="title"/>
          </p:nvPr>
        </p:nvSpPr>
        <p:spPr>
          <a:xfrm>
            <a:off x="838201" y="365125"/>
            <a:ext cx="5257800" cy="1899912"/>
          </a:xfrm>
        </p:spPr>
        <p:txBody>
          <a:bodyPr>
            <a:noAutofit/>
          </a:bodyPr>
          <a:lstStyle/>
          <a:p>
            <a:r>
              <a:rPr lang="nb-NO" sz="3600" dirty="0">
                <a:ea typeface="Times New Roman" panose="02020603050405020304" pitchFamily="18" charset="0"/>
                <a:cs typeface="Times New Roman" panose="02020603050405020304" pitchFamily="18" charset="0"/>
              </a:rPr>
              <a:t>Fair play for trenere/ledere</a:t>
            </a:r>
            <a:endParaRPr lang="nb-NO" sz="3600" dirty="0"/>
          </a:p>
        </p:txBody>
      </p:sp>
      <p:sp>
        <p:nvSpPr>
          <p:cNvPr id="3" name="Plassholder for innhold 2">
            <a:extLst>
              <a:ext uri="{FF2B5EF4-FFF2-40B4-BE49-F238E27FC236}">
                <a16:creationId xmlns:a16="http://schemas.microsoft.com/office/drawing/2014/main" id="{CC23946E-BCE6-116E-ADBF-17644379CA71}"/>
              </a:ext>
            </a:extLst>
          </p:cNvPr>
          <p:cNvSpPr>
            <a:spLocks noGrp="1"/>
          </p:cNvSpPr>
          <p:nvPr>
            <p:ph idx="1"/>
          </p:nvPr>
        </p:nvSpPr>
        <p:spPr>
          <a:xfrm>
            <a:off x="838200" y="2025941"/>
            <a:ext cx="5113919" cy="3742762"/>
          </a:xfrm>
        </p:spPr>
        <p:txBody>
          <a:bodyPr>
            <a:noAutofit/>
          </a:bodyPr>
          <a:lstStyle/>
          <a:p>
            <a:pPr marL="0" indent="0">
              <a:lnSpc>
                <a:spcPct val="115000"/>
              </a:lnSpc>
              <a:spcBef>
                <a:spcPts val="500"/>
              </a:spcBef>
              <a:spcAft>
                <a:spcPts val="1000"/>
              </a:spcAft>
              <a:buNone/>
            </a:pPr>
            <a:r>
              <a:rPr lang="nb-NO" sz="1000" dirty="0">
                <a:ea typeface="Times New Roman" panose="02020603050405020304" pitchFamily="18" charset="0"/>
                <a:cs typeface="Times New Roman" panose="02020603050405020304" pitchFamily="18" charset="0"/>
              </a:rPr>
              <a:t>Som trener og leder i barne- og ungdomsfotballen samt seniorfotballen er man en av de synligste og viktigste ambassadørene for Fjellhamar FK. </a:t>
            </a:r>
          </a:p>
          <a:p>
            <a:pPr marL="0" indent="0">
              <a:lnSpc>
                <a:spcPct val="115000"/>
              </a:lnSpc>
              <a:spcBef>
                <a:spcPts val="500"/>
              </a:spcBef>
              <a:spcAft>
                <a:spcPts val="1000"/>
              </a:spcAft>
              <a:buNone/>
            </a:pPr>
            <a:r>
              <a:rPr lang="nb-NO" sz="1000" dirty="0">
                <a:ea typeface="Times New Roman" panose="02020603050405020304" pitchFamily="18" charset="0"/>
                <a:cs typeface="Times New Roman" panose="02020603050405020304" pitchFamily="18" charset="0"/>
              </a:rPr>
              <a:t>Alle som innehar disse rollene i Fjellhamar FK har et særskilt ansvar for å fremme Fair Play i fotballen.</a:t>
            </a:r>
          </a:p>
          <a:p>
            <a:pPr marL="342900" indent="-342900">
              <a:lnSpc>
                <a:spcPct val="115000"/>
              </a:lnSpc>
              <a:spcBef>
                <a:spcPts val="500"/>
              </a:spcBef>
              <a:buFont typeface="+mj-lt"/>
              <a:buAutoNum type="arabicPeriod"/>
            </a:pPr>
            <a:r>
              <a:rPr lang="nb-NO" sz="1000" dirty="0">
                <a:ea typeface="Times New Roman" panose="02020603050405020304" pitchFamily="18" charset="0"/>
                <a:cs typeface="Times New Roman" panose="02020603050405020304" pitchFamily="18" charset="0"/>
              </a:rPr>
              <a:t>Alle spillerne er like mye verdt</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Vær positiv og oppmuntre i medgang og motgang.</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Vis respekt for klubbens retningslinjer.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Tilrettelegg for et trygt miljø.</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Hils alltid på motstanderens trener før kampen og takk alltid for kampen etterpå.</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Vis respekt for andre.</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Se på dommeren som en veileder og gjør dommeren god!</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Respekter avgjørelsene og bidra til at dommeren trives.</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Hils alltid på dommeren før kampen og takk alltid for kampen etterpå.</a:t>
            </a:r>
          </a:p>
          <a:p>
            <a:pPr marL="342900" indent="-342900">
              <a:lnSpc>
                <a:spcPct val="115000"/>
              </a:lnSpc>
              <a:spcAft>
                <a:spcPts val="1000"/>
              </a:spcAft>
              <a:buFont typeface="+mj-lt"/>
              <a:buAutoNum type="arabicPeriod"/>
            </a:pPr>
            <a:r>
              <a:rPr lang="nb-NO" sz="1000" dirty="0">
                <a:ea typeface="Times New Roman" panose="02020603050405020304" pitchFamily="18" charset="0"/>
                <a:cs typeface="Times New Roman" panose="02020603050405020304" pitchFamily="18" charset="0"/>
              </a:rPr>
              <a:t>Vær et forbilde for spillerne med tanke på adferd overfor dommer og motstander.</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1920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4B7BA-646E-B851-D73F-04A168E80414}"/>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8B512FB-DF3D-81B5-D713-3FC964914F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45DC18B4-E91C-4901-C22D-63DEC6C142AE}"/>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A66841D4-E1B3-9A01-C640-D5990F6A0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7B21EF79-E129-805D-21FE-570F1B3C7D15}"/>
              </a:ext>
            </a:extLst>
          </p:cNvPr>
          <p:cNvSpPr>
            <a:spLocks noGrp="1"/>
          </p:cNvSpPr>
          <p:nvPr>
            <p:ph type="title"/>
          </p:nvPr>
        </p:nvSpPr>
        <p:spPr>
          <a:xfrm>
            <a:off x="838201" y="365125"/>
            <a:ext cx="5257800" cy="1899912"/>
          </a:xfrm>
        </p:spPr>
        <p:txBody>
          <a:bodyPr>
            <a:noAutofit/>
          </a:bodyPr>
          <a:lstStyle/>
          <a:p>
            <a:r>
              <a:rPr lang="nb-NO" sz="3600" dirty="0">
                <a:ea typeface="Times New Roman" panose="02020603050405020304" pitchFamily="18" charset="0"/>
                <a:cs typeface="Times New Roman" panose="02020603050405020304" pitchFamily="18" charset="0"/>
              </a:rPr>
              <a:t>Fair play for spillere</a:t>
            </a:r>
            <a:endParaRPr lang="nb-NO" sz="3600" dirty="0"/>
          </a:p>
        </p:txBody>
      </p:sp>
      <p:sp>
        <p:nvSpPr>
          <p:cNvPr id="3" name="Plassholder for innhold 2">
            <a:extLst>
              <a:ext uri="{FF2B5EF4-FFF2-40B4-BE49-F238E27FC236}">
                <a16:creationId xmlns:a16="http://schemas.microsoft.com/office/drawing/2014/main" id="{B899174C-518A-E4E0-9B90-009298B6519E}"/>
              </a:ext>
            </a:extLst>
          </p:cNvPr>
          <p:cNvSpPr>
            <a:spLocks noGrp="1"/>
          </p:cNvSpPr>
          <p:nvPr>
            <p:ph idx="1"/>
          </p:nvPr>
        </p:nvSpPr>
        <p:spPr>
          <a:xfrm>
            <a:off x="838200" y="2025941"/>
            <a:ext cx="5113919" cy="3742762"/>
          </a:xfrm>
        </p:spPr>
        <p:txBody>
          <a:bodyPr>
            <a:noAutofit/>
          </a:bodyPr>
          <a:lstStyle/>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Ta godt vare på dine medspillere og inkluder nye lagkamerater. </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Unngå stygt spill og filming.</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Skape trygghet og god lagånd på banen.</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Å trene og spille kamper med godt humør.</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Å behandle motstanderne med respekt. </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Å hjelpe skadet spiller uansett lag. </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Å takke motstanderen etter kampen. </a:t>
            </a:r>
            <a:endParaRPr lang="nb-NO" sz="1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Bef>
                <a:spcPts val="500"/>
              </a:spcBef>
              <a:spcAft>
                <a:spcPts val="1000"/>
              </a:spcAft>
              <a:buFont typeface="+mj-lt"/>
              <a:buAutoNum type="arabicPeriod"/>
            </a:pPr>
            <a:r>
              <a:rPr lang="nb-NO" sz="1000" dirty="0">
                <a:latin typeface="Calibri" panose="020F0502020204030204" pitchFamily="34" charset="0"/>
                <a:ea typeface="Times New Roman" panose="02020603050405020304" pitchFamily="18" charset="0"/>
                <a:cs typeface="Arial" panose="020B0604020202020204" pitchFamily="34" charset="0"/>
              </a:rPr>
              <a:t>Å ikke kjefte på andre spillere eller dommeren.</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048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556C7-493A-7B04-B5D0-79C6298D19B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5F4D291-6B81-0449-8112-45CB39E37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539365A3-BF00-3AA2-031D-5196FE26BA6E}"/>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E38F01A0-2992-526E-D580-B860B7F6E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1EF8B8FF-86BE-6F77-EA90-70160F171549}"/>
              </a:ext>
            </a:extLst>
          </p:cNvPr>
          <p:cNvSpPr>
            <a:spLocks noGrp="1"/>
          </p:cNvSpPr>
          <p:nvPr>
            <p:ph type="title"/>
          </p:nvPr>
        </p:nvSpPr>
        <p:spPr>
          <a:xfrm>
            <a:off x="838201" y="365125"/>
            <a:ext cx="5257800" cy="1899912"/>
          </a:xfrm>
        </p:spPr>
        <p:txBody>
          <a:bodyPr>
            <a:noAutofit/>
          </a:bodyPr>
          <a:lstStyle/>
          <a:p>
            <a:r>
              <a:rPr lang="nb-NO" sz="3600" dirty="0">
                <a:ea typeface="Times New Roman" panose="02020603050405020304" pitchFamily="18" charset="0"/>
                <a:cs typeface="Times New Roman" panose="02020603050405020304" pitchFamily="18" charset="0"/>
              </a:rPr>
              <a:t>Fair play for foreldre</a:t>
            </a:r>
            <a:endParaRPr lang="nb-NO" sz="3600" dirty="0"/>
          </a:p>
        </p:txBody>
      </p:sp>
      <p:sp>
        <p:nvSpPr>
          <p:cNvPr id="3" name="Plassholder for innhold 2">
            <a:extLst>
              <a:ext uri="{FF2B5EF4-FFF2-40B4-BE49-F238E27FC236}">
                <a16:creationId xmlns:a16="http://schemas.microsoft.com/office/drawing/2014/main" id="{E2FE32A8-7CBB-E2E7-8489-4AC7DD7B9650}"/>
              </a:ext>
            </a:extLst>
          </p:cNvPr>
          <p:cNvSpPr>
            <a:spLocks noGrp="1"/>
          </p:cNvSpPr>
          <p:nvPr>
            <p:ph idx="1"/>
          </p:nvPr>
        </p:nvSpPr>
        <p:spPr>
          <a:xfrm>
            <a:off x="838200" y="2025941"/>
            <a:ext cx="5113919" cy="3742762"/>
          </a:xfrm>
        </p:spPr>
        <p:txBody>
          <a:bodyPr>
            <a:noAutofit/>
          </a:bodyPr>
          <a:lstStyle/>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Støtt opp om klubbens arbeid – gjennom foreldremøter forankres fotballens og klubbens verdisyn.</a:t>
            </a:r>
            <a:endParaRPr lang="nb-NO" sz="1000" dirty="0">
              <a:solidFill>
                <a:srgbClr val="131313"/>
              </a:solidFill>
              <a:ea typeface="Times New Roman" panose="02020603050405020304" pitchFamily="18" charset="0"/>
              <a:cs typeface="Times New Roman" panose="02020603050405020304" pitchFamily="18" charset="0"/>
            </a:endParaRP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Møt opp til kamper og klubbens arr. – du er viktig både for spillerne og miljøet.</a:t>
            </a:r>
            <a:endParaRPr lang="nb-NO" sz="1000" dirty="0">
              <a:solidFill>
                <a:srgbClr val="131313"/>
              </a:solidFill>
              <a:ea typeface="Times New Roman" panose="02020603050405020304" pitchFamily="18" charset="0"/>
              <a:cs typeface="Times New Roman" panose="02020603050405020304" pitchFamily="18" charset="0"/>
            </a:endParaRP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Gi oppmuntring til alle spillerne i med- og motgang – dette gir trygghet, trivsel og motivasjon for å bli i fotballfamilien lenge.</a:t>
            </a:r>
            <a:endParaRPr lang="nb-NO" sz="1000" dirty="0">
              <a:solidFill>
                <a:srgbClr val="131313"/>
              </a:solidFill>
              <a:ea typeface="Times New Roman" panose="02020603050405020304" pitchFamily="18" charset="0"/>
              <a:cs typeface="Times New Roman" panose="02020603050405020304" pitchFamily="18" charset="0"/>
            </a:endParaRP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Vi har alle ansvar for kampmiljøet – gi ros til begge lag for gode prestasjoner og Fair Play.</a:t>
            </a:r>
            <a:endParaRPr lang="nb-NO" sz="1000" dirty="0">
              <a:solidFill>
                <a:srgbClr val="131313"/>
              </a:solidFill>
              <a:ea typeface="Times New Roman" panose="02020603050405020304" pitchFamily="18" charset="0"/>
              <a:cs typeface="Times New Roman" panose="02020603050405020304" pitchFamily="18" charset="0"/>
            </a:endParaRP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Respekter trenerens kampledelse – konstruktiv dialog om gjennomføring tas med trener og klubb i etterkant.</a:t>
            </a: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Respekter dommerens, trenerens og klubbens avgjørelser – selv om du av og til er uenig!</a:t>
            </a:r>
          </a:p>
          <a:p>
            <a:pPr marL="342900" indent="-342900" fontAlgn="t">
              <a:spcBef>
                <a:spcPts val="600"/>
              </a:spcBef>
              <a:spcAft>
                <a:spcPts val="600"/>
              </a:spcAft>
              <a:buFont typeface="+mj-lt"/>
              <a:buAutoNum type="arabicPeriod"/>
              <a:tabLst>
                <a:tab pos="457200" algn="l"/>
              </a:tabLst>
            </a:pPr>
            <a:r>
              <a:rPr lang="nb-NO" sz="1000" dirty="0">
                <a:ea typeface="Times New Roman" panose="02020603050405020304" pitchFamily="18" charset="0"/>
                <a:cs typeface="Arial" panose="020B0604020202020204" pitchFamily="34" charset="0"/>
              </a:rPr>
              <a:t>Vi </a:t>
            </a:r>
            <a:r>
              <a:rPr lang="nb-NO" sz="1000" b="1" dirty="0">
                <a:ea typeface="Times New Roman" panose="02020603050405020304" pitchFamily="18" charset="0"/>
                <a:cs typeface="Arial" panose="020B0604020202020204" pitchFamily="34" charset="0"/>
              </a:rPr>
              <a:t>diskutere ikke </a:t>
            </a:r>
            <a:r>
              <a:rPr lang="nb-NO" sz="1000" dirty="0">
                <a:ea typeface="Times New Roman" panose="02020603050405020304" pitchFamily="18" charset="0"/>
                <a:cs typeface="Arial" panose="020B0604020202020204" pitchFamily="34" charset="0"/>
              </a:rPr>
              <a:t>med foreldre om andre foreldres barn.</a:t>
            </a:r>
          </a:p>
          <a:p>
            <a:pPr marL="342900" indent="-342900" fontAlgn="t">
              <a:spcBef>
                <a:spcPts val="600"/>
              </a:spcBef>
              <a:spcAft>
                <a:spcPts val="600"/>
              </a:spcAft>
              <a:buFont typeface="+mj-lt"/>
              <a:buAutoNum type="arabicPeriod"/>
              <a:tabLst>
                <a:tab pos="457200" algn="l"/>
              </a:tabLst>
            </a:pPr>
            <a:r>
              <a:rPr lang="nb-NO" sz="1000" dirty="0">
                <a:solidFill>
                  <a:srgbClr val="131313"/>
                </a:solidFill>
                <a:ea typeface="Times New Roman" panose="02020603050405020304" pitchFamily="18" charset="0"/>
                <a:cs typeface="Arial" panose="020B0604020202020204" pitchFamily="34" charset="0"/>
              </a:rPr>
              <a:t>Det er ditt barn som spiller fotball. Opptre positivt og støttende – da er du en god medspiller!</a:t>
            </a:r>
          </a:p>
          <a:p>
            <a:pPr marL="342900" indent="-342900" fontAlgn="t">
              <a:spcBef>
                <a:spcPts val="600"/>
              </a:spcBef>
              <a:spcAft>
                <a:spcPts val="600"/>
              </a:spcAft>
              <a:buFont typeface="+mj-lt"/>
              <a:buAutoNum type="arabicPeriod"/>
              <a:tabLst>
                <a:tab pos="457200" algn="l"/>
              </a:tabLst>
            </a:pPr>
            <a:r>
              <a:rPr lang="nb-NO" sz="1000" dirty="0">
                <a:effectLst/>
                <a:ea typeface="Times New Roman" panose="02020603050405020304" pitchFamily="18" charset="0"/>
                <a:cs typeface="Times New Roman" panose="02020603050405020304" pitchFamily="18" charset="0"/>
              </a:rPr>
              <a:t>FFK er drevet og finansiert gjennom frivillig innsats. Dette innebærer at forel</a:t>
            </a:r>
            <a:r>
              <a:rPr lang="nb-NO" sz="1000" dirty="0">
                <a:ea typeface="Times New Roman" panose="02020603050405020304" pitchFamily="18" charset="0"/>
                <a:cs typeface="Times New Roman" panose="02020603050405020304" pitchFamily="18" charset="0"/>
              </a:rPr>
              <a:t>dre er positive til å bidra til fellesskapet gjennom dugnad. </a:t>
            </a:r>
            <a:endParaRPr lang="nb-NO" sz="1000" dirty="0">
              <a:solidFill>
                <a:srgbClr val="131313"/>
              </a:solidFill>
              <a:ea typeface="Times New Roman" panose="02020603050405020304" pitchFamily="18" charset="0"/>
              <a:cs typeface="Arial" panose="020B0604020202020204" pitchFamily="34" charset="0"/>
            </a:endParaRP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7841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DC90B-A3DC-B364-0B04-41B1241C5E4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21DBF25-A8A8-D29F-4175-465DC78CE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C92A8B1F-FD70-2174-F016-F3E4EB582D73}"/>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66C7C1F1-0EB4-1EF4-A293-926FAA77D2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4BCA3CA8-F1E6-9A65-9745-2E3CE7EC8DDD}"/>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Trenerforum /Trenerveileder barn- og ungdomsfotball</a:t>
            </a:r>
            <a:endParaRPr lang="nb-NO" sz="3600" dirty="0"/>
          </a:p>
        </p:txBody>
      </p:sp>
      <p:sp>
        <p:nvSpPr>
          <p:cNvPr id="3" name="Plassholder for innhold 2">
            <a:extLst>
              <a:ext uri="{FF2B5EF4-FFF2-40B4-BE49-F238E27FC236}">
                <a16:creationId xmlns:a16="http://schemas.microsoft.com/office/drawing/2014/main" id="{5AB1117D-D0CA-BF8B-8446-45634575D2FB}"/>
              </a:ext>
            </a:extLst>
          </p:cNvPr>
          <p:cNvSpPr>
            <a:spLocks noGrp="1"/>
          </p:cNvSpPr>
          <p:nvPr>
            <p:ph idx="1"/>
          </p:nvPr>
        </p:nvSpPr>
        <p:spPr>
          <a:xfrm>
            <a:off x="838200" y="2025941"/>
            <a:ext cx="5113919" cy="3742762"/>
          </a:xfrm>
        </p:spPr>
        <p:txBody>
          <a:bodyPr>
            <a:noAutofit/>
          </a:bodyPr>
          <a:lstStyle/>
          <a:p>
            <a:pPr marL="0" indent="0" fontAlgn="t">
              <a:spcBef>
                <a:spcPts val="600"/>
              </a:spcBef>
              <a:spcAft>
                <a:spcPts val="600"/>
              </a:spcAft>
              <a:buNone/>
              <a:tabLst>
                <a:tab pos="457200" algn="l"/>
              </a:tabLst>
            </a:pPr>
            <a:r>
              <a:rPr lang="nb-NO" sz="1000" dirty="0">
                <a:solidFill>
                  <a:srgbClr val="131313"/>
                </a:solidFill>
                <a:ea typeface="Times New Roman" panose="02020603050405020304" pitchFamily="18" charset="0"/>
                <a:cs typeface="Arial" panose="020B0604020202020204" pitchFamily="34" charset="0"/>
              </a:rPr>
              <a:t>Klubben ønsker å beskrive seg som utviklingsklubb og har kompetanse som en av sine verdier. </a:t>
            </a:r>
          </a:p>
          <a:p>
            <a:pPr marL="0" indent="0" fontAlgn="t">
              <a:spcBef>
                <a:spcPts val="600"/>
              </a:spcBef>
              <a:spcAft>
                <a:spcPts val="600"/>
              </a:spcAft>
              <a:buNone/>
              <a:tabLst>
                <a:tab pos="457200" algn="l"/>
              </a:tabLst>
            </a:pPr>
            <a:r>
              <a:rPr lang="nb-NO" sz="1000" dirty="0">
                <a:solidFill>
                  <a:srgbClr val="131313"/>
                </a:solidFill>
                <a:ea typeface="Times New Roman" panose="02020603050405020304" pitchFamily="18" charset="0"/>
                <a:cs typeface="Arial" panose="020B0604020202020204" pitchFamily="34" charset="0"/>
              </a:rPr>
              <a:t>Det er viktig for oss at vi utvikler alle våre trenere gjennom trenerkurs og eller veiledning på feltet.</a:t>
            </a:r>
          </a:p>
          <a:p>
            <a:pPr marL="0" indent="0" fontAlgn="t">
              <a:spcBef>
                <a:spcPts val="600"/>
              </a:spcBef>
              <a:spcAft>
                <a:spcPts val="600"/>
              </a:spcAft>
              <a:buNone/>
              <a:tabLst>
                <a:tab pos="457200" algn="l"/>
              </a:tabLst>
            </a:pPr>
            <a:r>
              <a:rPr lang="nb-NO" sz="1000" dirty="0">
                <a:solidFill>
                  <a:srgbClr val="131313"/>
                </a:solidFill>
                <a:ea typeface="Times New Roman" panose="02020603050405020304" pitchFamily="18" charset="0"/>
                <a:cs typeface="Arial" panose="020B0604020202020204" pitchFamily="34" charset="0"/>
              </a:rPr>
              <a:t>Klubben har ansatt en trenerveileder for barnefotballen og en trenereveileder for ungdomsfotballen. </a:t>
            </a:r>
          </a:p>
          <a:p>
            <a:pPr marL="0" indent="0" fontAlgn="t">
              <a:spcBef>
                <a:spcPts val="600"/>
              </a:spcBef>
              <a:spcAft>
                <a:spcPts val="600"/>
              </a:spcAft>
              <a:buNone/>
              <a:tabLst>
                <a:tab pos="457200" algn="l"/>
              </a:tabLst>
            </a:pPr>
            <a:r>
              <a:rPr lang="nb-NO" sz="1000" dirty="0">
                <a:solidFill>
                  <a:srgbClr val="131313"/>
                </a:solidFill>
                <a:ea typeface="Times New Roman" panose="02020603050405020304" pitchFamily="18" charset="0"/>
                <a:cs typeface="Arial" panose="020B0604020202020204" pitchFamily="34" charset="0"/>
              </a:rPr>
              <a:t>Dette er personer som med sin fotballkompetanse skal være gode støtte-spillere for trenerne på alle lag. Lagene kan få hjelp til å sette opp øvelser eller veiledning i forbindelse med treningsøkta. Dette er fagpersoner som skal forvalte sportsplan og klubbens mål og verdier på treningsfeltet.</a:t>
            </a:r>
          </a:p>
          <a:p>
            <a:pPr marL="0" indent="0" fontAlgn="t">
              <a:spcBef>
                <a:spcPts val="600"/>
              </a:spcBef>
              <a:spcAft>
                <a:spcPts val="600"/>
              </a:spcAft>
              <a:buNone/>
              <a:tabLst>
                <a:tab pos="457200" algn="l"/>
              </a:tabLst>
            </a:pPr>
            <a:r>
              <a:rPr lang="nb-NO" sz="1000" b="1" dirty="0">
                <a:solidFill>
                  <a:srgbClr val="131313"/>
                </a:solidFill>
                <a:ea typeface="Times New Roman" panose="02020603050405020304" pitchFamily="18" charset="0"/>
                <a:cs typeface="Arial" panose="020B0604020202020204" pitchFamily="34" charset="0"/>
              </a:rPr>
              <a:t>Trenerforum i barne-, ungdom- og seniorfotballen: </a:t>
            </a:r>
            <a:br>
              <a:rPr lang="nb-NO" sz="1000" b="1" dirty="0">
                <a:solidFill>
                  <a:srgbClr val="131313"/>
                </a:solidFill>
                <a:ea typeface="Times New Roman" panose="02020603050405020304" pitchFamily="18" charset="0"/>
                <a:cs typeface="Arial" panose="020B0604020202020204" pitchFamily="34" charset="0"/>
              </a:rPr>
            </a:br>
            <a:r>
              <a:rPr lang="nb-NO" sz="1000" dirty="0">
                <a:solidFill>
                  <a:srgbClr val="131313"/>
                </a:solidFill>
                <a:ea typeface="Times New Roman" panose="02020603050405020304" pitchFamily="18" charset="0"/>
                <a:cs typeface="Arial" panose="020B0604020202020204" pitchFamily="34" charset="0"/>
              </a:rPr>
              <a:t>Alle lagene har en periodiseringsplan det jobbes etter. Det skal avholdes trenerforum en gang i måneden utenfor sesong og annenhver måned i kampsesong hvor minst en trener fra hvert lag må delta. </a:t>
            </a:r>
          </a:p>
          <a:p>
            <a:pPr marL="0" indent="0">
              <a:buNone/>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022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32258-C710-FCCE-7EDF-C2BFE606B55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704FB3-F36F-A5B1-0B3C-D37D56A44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A92501B9-40AC-446F-CF82-9715F630C545}"/>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ED00566E-B13A-6E10-C00E-E75962D68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2C5C795D-9F5C-1937-D868-061E86B0CDC1}"/>
              </a:ext>
            </a:extLst>
          </p:cNvPr>
          <p:cNvSpPr>
            <a:spLocks noGrp="1"/>
          </p:cNvSpPr>
          <p:nvPr>
            <p:ph type="title"/>
          </p:nvPr>
        </p:nvSpPr>
        <p:spPr>
          <a:xfrm>
            <a:off x="838200" y="365125"/>
            <a:ext cx="6552061" cy="1899912"/>
          </a:xfrm>
        </p:spPr>
        <p:txBody>
          <a:bodyPr>
            <a:noAutofit/>
          </a:bodyPr>
          <a:lstStyle/>
          <a:p>
            <a:r>
              <a:rPr lang="nb-NO" sz="3600" dirty="0">
                <a:ea typeface="Times New Roman" panose="02020603050405020304" pitchFamily="18" charset="0"/>
                <a:cs typeface="Times New Roman" panose="02020603050405020304" pitchFamily="18" charset="0"/>
              </a:rPr>
              <a:t>Hospitering og talentutvikling</a:t>
            </a:r>
            <a:endParaRPr lang="nb-NO" sz="3600" dirty="0"/>
          </a:p>
        </p:txBody>
      </p:sp>
      <p:sp>
        <p:nvSpPr>
          <p:cNvPr id="3" name="Plassholder for innhold 2">
            <a:extLst>
              <a:ext uri="{FF2B5EF4-FFF2-40B4-BE49-F238E27FC236}">
                <a16:creationId xmlns:a16="http://schemas.microsoft.com/office/drawing/2014/main" id="{C2E9AF02-A41C-B3A9-413F-2339970AA005}"/>
              </a:ext>
            </a:extLst>
          </p:cNvPr>
          <p:cNvSpPr>
            <a:spLocks noGrp="1"/>
          </p:cNvSpPr>
          <p:nvPr>
            <p:ph idx="1"/>
          </p:nvPr>
        </p:nvSpPr>
        <p:spPr>
          <a:xfrm>
            <a:off x="838200" y="2025941"/>
            <a:ext cx="5113919" cy="3742762"/>
          </a:xfrm>
        </p:spPr>
        <p:txBody>
          <a:bodyPr>
            <a:noAutofit/>
          </a:bodyPr>
          <a:lstStyle/>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ea typeface="Times New Roman" panose="02020603050405020304" pitchFamily="18" charset="0"/>
                <a:cs typeface="Times New Roman" panose="02020603050405020304" pitchFamily="18" charset="0"/>
              </a:rPr>
              <a:t>Hospitering bør ikke skje før i ungdomsfotballen.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ea typeface="Times New Roman" panose="02020603050405020304" pitchFamily="18" charset="0"/>
                <a:cs typeface="Times New Roman" panose="02020603050405020304" pitchFamily="18" charset="0"/>
              </a:rPr>
              <a:t>Det grunnleggende ved hospitering er at en gir spillere som har ferdigheter, tid og motivasjon et tilbud om trening(er) og/eller kamp(er) i en treningsgruppe med gjennomgående høyere ferdighetsnivå enn det spilleren får gjennom treningshverdagen i sitt lag.</a:t>
            </a:r>
          </a:p>
          <a:p>
            <a:pPr marL="342900" indent="-342900">
              <a:lnSpc>
                <a:spcPct val="115000"/>
              </a:lnSpc>
              <a:buFont typeface="Symbol" panose="05050102010706020507" pitchFamily="18" charset="2"/>
              <a:buChar char=""/>
            </a:pPr>
            <a:r>
              <a:rPr lang="nb-NO" sz="1000" dirty="0">
                <a:latin typeface="Calibri" panose="020F0502020204030204" pitchFamily="34" charset="0"/>
                <a:ea typeface="Times New Roman" panose="02020603050405020304" pitchFamily="18" charset="0"/>
                <a:cs typeface="Times New Roman" panose="02020603050405020304" pitchFamily="18" charset="0"/>
              </a:rPr>
              <a:t>Hospitering kan også brukes som virkemiddel for å bygge opp under spillere som viser gode holdninger i sitt treningsmiljø. Altså å hospitere opp en spiller som ikke nødvendigvis er den fremste i sin treningsgruppe, men som har vist en treningsmoral over tid som man ønsker å gi en positiv oppmerksomhet. </a:t>
            </a:r>
          </a:p>
          <a:p>
            <a:pPr marL="342900" indent="-342900">
              <a:lnSpc>
                <a:spcPct val="115000"/>
              </a:lnSpc>
              <a:buFont typeface="Symbol" panose="05050102010706020507" pitchFamily="18" charset="2"/>
              <a:buChar char=""/>
            </a:pPr>
            <a:r>
              <a:rPr lang="nb-NO" sz="1000" dirty="0">
                <a:latin typeface="Calibri" panose="020F0502020204030204" pitchFamily="34" charset="0"/>
                <a:ea typeface="Times New Roman" panose="02020603050405020304" pitchFamily="18" charset="0"/>
                <a:cs typeface="Times New Roman" panose="02020603050405020304" pitchFamily="18" charset="0"/>
              </a:rPr>
              <a:t>Hvordan kommer hospitering i stand? </a:t>
            </a:r>
            <a:br>
              <a:rPr lang="nb-NO" sz="1000" dirty="0">
                <a:latin typeface="Calibri" panose="020F0502020204030204" pitchFamily="34" charset="0"/>
                <a:ea typeface="Times New Roman" panose="02020603050405020304" pitchFamily="18" charset="0"/>
                <a:cs typeface="Times New Roman" panose="02020603050405020304" pitchFamily="18" charset="0"/>
              </a:rPr>
            </a:br>
            <a:r>
              <a:rPr lang="nb-NO" sz="1000" dirty="0">
                <a:latin typeface="Calibri" panose="020F0502020204030204" pitchFamily="34" charset="0"/>
                <a:ea typeface="Times New Roman" panose="02020603050405020304" pitchFamily="18" charset="0"/>
                <a:cs typeface="Times New Roman" panose="02020603050405020304" pitchFamily="18" charset="0"/>
              </a:rPr>
              <a:t>a) Trener for laget kontakter trenerveileder/SU for å diskutere spillerens utviklingsmål med ønske om gi en eller flere spiller utfordringer på et høyere nivå.</a:t>
            </a:r>
            <a:br>
              <a:rPr lang="nb-NO" sz="1000" dirty="0">
                <a:latin typeface="Calibri" panose="020F0502020204030204" pitchFamily="34" charset="0"/>
                <a:ea typeface="Times New Roman" panose="02020603050405020304" pitchFamily="18" charset="0"/>
                <a:cs typeface="Times New Roman" panose="02020603050405020304" pitchFamily="18" charset="0"/>
              </a:rPr>
            </a:br>
            <a:r>
              <a:rPr lang="nb-NO" sz="1000" dirty="0">
                <a:latin typeface="Calibri" panose="020F0502020204030204" pitchFamily="34" charset="0"/>
                <a:ea typeface="Times New Roman" panose="02020603050405020304" pitchFamily="18" charset="0"/>
                <a:cs typeface="Times New Roman" panose="02020603050405020304" pitchFamily="18" charset="0"/>
              </a:rPr>
              <a:t>b) </a:t>
            </a:r>
            <a:r>
              <a:rPr lang="nb-NO" sz="1000" b="1" dirty="0">
                <a:latin typeface="Calibri" panose="020F0502020204030204" pitchFamily="34" charset="0"/>
                <a:ea typeface="Times New Roman" panose="02020603050405020304" pitchFamily="18" charset="0"/>
                <a:cs typeface="Times New Roman" panose="02020603050405020304" pitchFamily="18" charset="0"/>
              </a:rPr>
              <a:t>All hospitering skal godkjennes sportslig utvalg. Forespørselen skal rettes til </a:t>
            </a:r>
            <a:r>
              <a:rPr lang="nb-NO" sz="1000" b="1" dirty="0">
                <a:latin typeface="Calibri" panose="020F0502020204030204" pitchFamily="34" charset="0"/>
                <a:ea typeface="Times New Roman" panose="02020603050405020304" pitchFamily="18" charset="0"/>
                <a:cs typeface="Times New Roman" panose="02020603050405020304" pitchFamily="18" charset="0"/>
                <a:hlinkClick r:id="rId4"/>
              </a:rPr>
              <a:t>sport@fjellhamarfotball.no</a:t>
            </a:r>
            <a:r>
              <a:rPr lang="nb-NO" sz="1000" b="1" dirty="0">
                <a:latin typeface="Calibri" panose="020F0502020204030204" pitchFamily="34" charset="0"/>
                <a:ea typeface="Times New Roman" panose="02020603050405020304" pitchFamily="18" charset="0"/>
                <a:cs typeface="Times New Roman" panose="02020603050405020304" pitchFamily="18" charset="0"/>
              </a:rPr>
              <a:t>  </a:t>
            </a:r>
            <a:r>
              <a:rPr lang="nb-NO" sz="1000" dirty="0">
                <a:latin typeface="Calibri" panose="020F0502020204030204" pitchFamily="34" charset="0"/>
                <a:ea typeface="Times New Roman" panose="02020603050405020304" pitchFamily="18" charset="0"/>
                <a:cs typeface="Times New Roman" panose="02020603050405020304" pitchFamily="18" charset="0"/>
              </a:rPr>
              <a:t>Det er Sportslig leder som har det overordnede fagansvaret i samarbeid med sportslig utvalg og skal gi sin tilslutning til hospitering i barne- og ungdomsfotballen. </a:t>
            </a:r>
          </a:p>
          <a:p>
            <a:pPr marL="342900" indent="-342900">
              <a:lnSpc>
                <a:spcPct val="115000"/>
              </a:lnSpc>
              <a:buFont typeface="Symbol" panose="05050102010706020507" pitchFamily="18" charset="2"/>
              <a:buChar char=""/>
            </a:pPr>
            <a:r>
              <a:rPr lang="nb-NO" sz="1000" dirty="0">
                <a:latin typeface="Calibri" panose="020F0502020204030204" pitchFamily="34" charset="0"/>
                <a:ea typeface="Times New Roman" panose="02020603050405020304" pitchFamily="18" charset="0"/>
                <a:cs typeface="Times New Roman" panose="02020603050405020304" pitchFamily="18" charset="0"/>
              </a:rPr>
              <a:t>Klubben utarbeider et hospiteringsskjema med mål og vurdering av hospiterings periode.</a:t>
            </a:r>
          </a:p>
          <a:p>
            <a:pPr marL="0" indent="0">
              <a:buNone/>
            </a:pP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219EC8F1-59CD-953B-78B5-404E6FC88633}"/>
              </a:ext>
            </a:extLst>
          </p:cNvPr>
          <p:cNvSpPr txBox="1">
            <a:spLocks/>
          </p:cNvSpPr>
          <p:nvPr/>
        </p:nvSpPr>
        <p:spPr>
          <a:xfrm>
            <a:off x="6026329" y="2025941"/>
            <a:ext cx="4972594" cy="37427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Landslagsskolen: Fra fylte 12 år nomineres spillere til landslagskolen. Det er sportslig leder og sportslig utvalg, i samråd med hovedtrener, som nominerer spillere.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Landslagsskolen, også kjent som soneaktivitet og videre kretslagstrening, er spillerutvikling i regi av Norges Fotballforbund.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Målet med landslagsskolen er: </a:t>
            </a:r>
          </a:p>
          <a:p>
            <a:pPr lvl="1">
              <a:lnSpc>
                <a:spcPct val="100000"/>
              </a:lnSpc>
              <a:buFont typeface="Courier New" panose="02070309020205020404" pitchFamily="49" charset="0"/>
              <a:buChar char="o"/>
            </a:pPr>
            <a:r>
              <a:rPr lang="nb-NO" sz="1000" dirty="0">
                <a:latin typeface="Calibri" panose="020F0502020204030204" pitchFamily="34" charset="0"/>
                <a:cs typeface="Times New Roman" panose="02020603050405020304" pitchFamily="18" charset="0"/>
              </a:rPr>
              <a:t>Å utvikle våre mest lovende 12-16 åringer</a:t>
            </a:r>
          </a:p>
          <a:p>
            <a:pPr lvl="1">
              <a:lnSpc>
                <a:spcPct val="100000"/>
              </a:lnSpc>
              <a:buFont typeface="Courier New" panose="02070309020205020404" pitchFamily="49" charset="0"/>
              <a:buChar char="o"/>
            </a:pPr>
            <a:r>
              <a:rPr lang="nb-NO" sz="1000" dirty="0">
                <a:latin typeface="Calibri" panose="020F0502020204030204" pitchFamily="34" charset="0"/>
                <a:cs typeface="Times New Roman" panose="02020603050405020304" pitchFamily="18" charset="0"/>
              </a:rPr>
              <a:t>Være en referanse- og påvirkningsarena for spillerne </a:t>
            </a:r>
          </a:p>
          <a:p>
            <a:pPr lvl="1">
              <a:lnSpc>
                <a:spcPct val="100000"/>
              </a:lnSpc>
              <a:buFont typeface="Courier New" panose="02070309020205020404" pitchFamily="49" charset="0"/>
              <a:buChar char="o"/>
            </a:pPr>
            <a:r>
              <a:rPr lang="nb-NO" sz="1000" dirty="0">
                <a:latin typeface="Calibri" panose="020F0502020204030204" pitchFamily="34" charset="0"/>
                <a:cs typeface="Times New Roman" panose="02020603050405020304" pitchFamily="18" charset="0"/>
              </a:rPr>
              <a:t>Gi spillerne erfaring og inspirasjon de kan ta med seg i klubb- og egenaktivitet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Fjellhamar FK nominerer og sender klubbens spillere som har kommet lengst i utviklingen til å delta på Landslagsskolen.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Klubben følger Fotballforbundets / Akershus Fotballkrets prosess for nominering og uttak.</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Når klubben mottar informasjon om uttak fra Akershus Fotballkrets, vil foreldre til de utvalgte spillere orienteres, de utvalgte spillerne orienteres, hele laget orienteres om hvem som har blitt valgt ut, og spillere som ønsker tilbakemelding på hvorfor de ikke ble valgt ut, får det. </a:t>
            </a:r>
          </a:p>
          <a:p>
            <a:pPr marL="342900" indent="-342900">
              <a:lnSpc>
                <a:spcPct val="115000"/>
              </a:lnSpc>
              <a:spcBef>
                <a:spcPts val="500"/>
              </a:spcBef>
              <a:buFont typeface="Symbol" panose="05050102010706020507" pitchFamily="18" charset="2"/>
              <a:buChar char=""/>
            </a:pPr>
            <a:r>
              <a:rPr lang="nb-NO" sz="1000" dirty="0">
                <a:latin typeface="Calibri" panose="020F0502020204030204" pitchFamily="34" charset="0"/>
                <a:cs typeface="Times New Roman" panose="02020603050405020304" pitchFamily="18" charset="0"/>
              </a:rPr>
              <a:t>Vi ber om at både foreldre og trenere snakker åpent og ærlige med barna for å beholde motivasjon og samhold i hele laget.</a:t>
            </a:r>
          </a:p>
        </p:txBody>
      </p:sp>
    </p:spTree>
    <p:extLst>
      <p:ext uri="{BB962C8B-B14F-4D97-AF65-F5344CB8AC3E}">
        <p14:creationId xmlns:p14="http://schemas.microsoft.com/office/powerpoint/2010/main" val="593772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ssholder for innhold 5"/>
          <p:cNvSpPr>
            <a:spLocks noGrp="1"/>
          </p:cNvSpPr>
          <p:nvPr>
            <p:ph sz="half" idx="1"/>
          </p:nvPr>
        </p:nvSpPr>
        <p:spPr/>
        <p:txBody>
          <a:bodyPr>
            <a:normAutofit fontScale="25000" lnSpcReduction="20000"/>
          </a:bodyPr>
          <a:lstStyle/>
          <a:p>
            <a:pPr marL="514350" indent="-514350">
              <a:buFont typeface="+mj-lt"/>
              <a:buAutoNum type="arabicPeriod"/>
            </a:pPr>
            <a:r>
              <a:rPr lang="nb-NO" sz="4000" dirty="0"/>
              <a:t>Forside sportsplan </a:t>
            </a:r>
          </a:p>
          <a:p>
            <a:pPr marL="514350" indent="-514350">
              <a:buFont typeface="+mj-lt"/>
              <a:buAutoNum type="arabicPeriod"/>
            </a:pPr>
            <a:r>
              <a:rPr lang="nb-NO" sz="4000" dirty="0"/>
              <a:t>Innholdsfortegnelse </a:t>
            </a:r>
          </a:p>
          <a:p>
            <a:pPr marL="514350" indent="-514350">
              <a:buFont typeface="+mj-lt"/>
              <a:buAutoNum type="arabicPeriod"/>
            </a:pPr>
            <a:r>
              <a:rPr lang="nb-NO" sz="4000" dirty="0"/>
              <a:t>Sportsplanen – Klubbens styringsverktøy</a:t>
            </a:r>
          </a:p>
          <a:p>
            <a:pPr marL="514350" indent="-514350">
              <a:buFont typeface="+mj-lt"/>
              <a:buAutoNum type="arabicPeriod"/>
            </a:pPr>
            <a:r>
              <a:rPr lang="nb-NO" sz="4000" dirty="0"/>
              <a:t>Fjellhamar modellen </a:t>
            </a:r>
          </a:p>
          <a:p>
            <a:pPr marL="514350" indent="-514350">
              <a:buFont typeface="+mj-lt"/>
              <a:buAutoNum type="arabicPeriod"/>
            </a:pPr>
            <a:r>
              <a:rPr lang="nb-NO" sz="4000" dirty="0"/>
              <a:t>Verdier og hovedmål </a:t>
            </a:r>
          </a:p>
          <a:p>
            <a:pPr marL="514350" indent="-514350">
              <a:buFont typeface="+mj-lt"/>
              <a:buAutoNum type="arabicPeriod"/>
            </a:pPr>
            <a:r>
              <a:rPr lang="nb-NO" sz="4000" dirty="0"/>
              <a:t>Overordnede målsetninger </a:t>
            </a:r>
          </a:p>
          <a:p>
            <a:pPr marL="514350" indent="-514350">
              <a:buFont typeface="+mj-lt"/>
              <a:buAutoNum type="arabicPeriod"/>
            </a:pPr>
            <a:r>
              <a:rPr lang="nb-NO" sz="4000" dirty="0"/>
              <a:t>Målsetning Barnefotballen </a:t>
            </a:r>
          </a:p>
          <a:p>
            <a:pPr marL="514350" indent="-514350">
              <a:buFont typeface="+mj-lt"/>
              <a:buAutoNum type="arabicPeriod"/>
            </a:pPr>
            <a:r>
              <a:rPr lang="nb-NO" sz="4000" dirty="0"/>
              <a:t>Målsetning Ungdomsfotballen</a:t>
            </a:r>
          </a:p>
          <a:p>
            <a:pPr marL="514350" indent="-514350">
              <a:buFont typeface="+mj-lt"/>
              <a:buAutoNum type="arabicPeriod"/>
            </a:pPr>
            <a:r>
              <a:rPr lang="nb-NO" sz="4000" dirty="0"/>
              <a:t>Målsetning Seniorfotball </a:t>
            </a:r>
          </a:p>
          <a:p>
            <a:pPr marL="514350" indent="-514350">
              <a:buFont typeface="+mj-lt"/>
              <a:buAutoNum type="arabicPeriod"/>
            </a:pPr>
            <a:r>
              <a:rPr lang="nb-NO" sz="4000" dirty="0"/>
              <a:t>Målsetning Tilrettelagt fotball </a:t>
            </a:r>
          </a:p>
          <a:p>
            <a:pPr marL="514350" indent="-514350">
              <a:buFont typeface="+mj-lt"/>
              <a:buAutoNum type="arabicPeriod"/>
            </a:pPr>
            <a:r>
              <a:rPr lang="nb-NO" sz="4000" dirty="0"/>
              <a:t>Målsetning Keeperutvikling </a:t>
            </a:r>
          </a:p>
          <a:p>
            <a:pPr marL="514350" indent="-514350">
              <a:buFont typeface="+mj-lt"/>
              <a:buAutoNum type="arabicPeriod"/>
            </a:pPr>
            <a:r>
              <a:rPr lang="nb-NO" sz="4000" dirty="0"/>
              <a:t>Målsetning Dommere</a:t>
            </a:r>
          </a:p>
          <a:p>
            <a:pPr marL="514350" indent="-514350">
              <a:buFont typeface="+mj-lt"/>
              <a:buAutoNum type="arabicPeriod"/>
            </a:pPr>
            <a:r>
              <a:rPr lang="nb-NO" sz="4000" dirty="0"/>
              <a:t>Organisering</a:t>
            </a:r>
          </a:p>
          <a:p>
            <a:pPr marL="514350" indent="-514350">
              <a:buFont typeface="+mj-lt"/>
              <a:buAutoNum type="arabicPeriod"/>
            </a:pPr>
            <a:r>
              <a:rPr lang="nb-NO" sz="4000" dirty="0"/>
              <a:t>Tilpasset læring, jevnbyrdighet, hospitering og Fair Play</a:t>
            </a:r>
          </a:p>
          <a:p>
            <a:pPr marL="514350" indent="-514350">
              <a:buFont typeface="+mj-lt"/>
              <a:buAutoNum type="arabicPeriod"/>
            </a:pPr>
            <a:r>
              <a:rPr lang="nb-NO" sz="4000" dirty="0"/>
              <a:t>Fair Play trenere/ledere</a:t>
            </a:r>
          </a:p>
          <a:p>
            <a:pPr marL="514350" indent="-514350">
              <a:buFont typeface="+mj-lt"/>
              <a:buAutoNum type="arabicPeriod"/>
            </a:pPr>
            <a:r>
              <a:rPr lang="nb-NO" sz="4000" dirty="0"/>
              <a:t>Fair Play spillere</a:t>
            </a:r>
          </a:p>
          <a:p>
            <a:pPr marL="514350" indent="-514350">
              <a:buFont typeface="+mj-lt"/>
              <a:buAutoNum type="arabicPeriod"/>
            </a:pPr>
            <a:r>
              <a:rPr lang="nb-NO" sz="4000" dirty="0"/>
              <a:t>Fair Play foreldre </a:t>
            </a:r>
          </a:p>
          <a:p>
            <a:pPr marL="514350" indent="-514350">
              <a:buFont typeface="+mj-lt"/>
              <a:buAutoNum type="arabicPeriod"/>
            </a:pPr>
            <a:endParaRPr lang="nb-NO" sz="1800" dirty="0"/>
          </a:p>
          <a:p>
            <a:pPr marL="514350" indent="-514350">
              <a:buFont typeface="+mj-lt"/>
              <a:buAutoNum type="arabicPeriod"/>
            </a:pPr>
            <a:endParaRPr lang="nb-NO" sz="1800" dirty="0"/>
          </a:p>
          <a:p>
            <a:pPr marL="514350" indent="-514350">
              <a:buFont typeface="+mj-lt"/>
              <a:buAutoNum type="arabicPeriod"/>
            </a:pPr>
            <a:endParaRPr lang="nb-NO" sz="1800" dirty="0"/>
          </a:p>
          <a:p>
            <a:pPr marL="514350" indent="-514350">
              <a:buFont typeface="+mj-lt"/>
              <a:buAutoNum type="arabicPeriod"/>
            </a:pPr>
            <a:endParaRPr lang="nb-NO" dirty="0"/>
          </a:p>
          <a:p>
            <a:pPr marL="514350" indent="-514350">
              <a:buFont typeface="+mj-lt"/>
              <a:buAutoNum type="arabicPeriod"/>
            </a:pPr>
            <a:endParaRPr lang="nb-NO" dirty="0"/>
          </a:p>
          <a:p>
            <a:pPr marL="514350" indent="-514350">
              <a:buFont typeface="+mj-lt"/>
              <a:buAutoNum type="arabicPeriod"/>
            </a:pPr>
            <a:endParaRPr lang="nb-NO" dirty="0"/>
          </a:p>
          <a:p>
            <a:pPr marL="514350" indent="-514350">
              <a:buFont typeface="+mj-lt"/>
              <a:buAutoNum type="arabicPeriod"/>
            </a:pPr>
            <a:endParaRPr lang="nb-NO" dirty="0"/>
          </a:p>
        </p:txBody>
      </p:sp>
      <p:sp>
        <p:nvSpPr>
          <p:cNvPr id="7" name="Plassholder for innhold 6"/>
          <p:cNvSpPr>
            <a:spLocks noGrp="1"/>
          </p:cNvSpPr>
          <p:nvPr>
            <p:ph sz="half" idx="2"/>
          </p:nvPr>
        </p:nvSpPr>
        <p:spPr/>
        <p:txBody>
          <a:bodyPr>
            <a:normAutofit fontScale="25000" lnSpcReduction="20000"/>
          </a:bodyPr>
          <a:lstStyle/>
          <a:p>
            <a:pPr marL="742950" indent="-742950">
              <a:buFont typeface="+mj-lt"/>
              <a:buAutoNum type="arabicPeriod" startAt="18"/>
            </a:pPr>
            <a:r>
              <a:rPr lang="nb-NO" sz="4000" dirty="0"/>
              <a:t>Trenerforum/ Trenerveileder barn- og ungdomsfotballen</a:t>
            </a:r>
          </a:p>
          <a:p>
            <a:pPr marL="742950" indent="-742950">
              <a:buFont typeface="+mj-lt"/>
              <a:buAutoNum type="arabicPeriod" startAt="18"/>
            </a:pPr>
            <a:r>
              <a:rPr lang="nb-NO" sz="4000" dirty="0"/>
              <a:t>Hospitering og talentutvikling</a:t>
            </a:r>
          </a:p>
          <a:p>
            <a:pPr marL="742950" indent="-742950">
              <a:buFont typeface="+mj-lt"/>
              <a:buAutoNum type="arabicPeriod" startAt="18"/>
            </a:pPr>
            <a:r>
              <a:rPr lang="nb-NO" sz="4000" dirty="0"/>
              <a:t>Foreldremøte</a:t>
            </a:r>
          </a:p>
          <a:p>
            <a:pPr marL="742950" indent="-742950">
              <a:buFont typeface="+mj-lt"/>
              <a:buAutoNum type="arabicPeriod" startAt="18"/>
            </a:pPr>
            <a:r>
              <a:rPr lang="nb-NO" sz="4000" dirty="0"/>
              <a:t>Treninger </a:t>
            </a:r>
          </a:p>
          <a:p>
            <a:pPr marL="742950" indent="-742950">
              <a:buFont typeface="+mj-lt"/>
              <a:buAutoNum type="arabicPeriod" startAt="18"/>
            </a:pPr>
            <a:r>
              <a:rPr lang="nb-NO" sz="4000" dirty="0"/>
              <a:t>3er og 5er fotball</a:t>
            </a:r>
          </a:p>
          <a:p>
            <a:pPr marL="742950" indent="-742950">
              <a:buFont typeface="+mj-lt"/>
              <a:buAutoNum type="arabicPeriod" startAt="18"/>
            </a:pPr>
            <a:r>
              <a:rPr lang="nb-NO" sz="4000" dirty="0"/>
              <a:t>7er fotball</a:t>
            </a:r>
          </a:p>
          <a:p>
            <a:pPr marL="742950" indent="-742950">
              <a:buFont typeface="+mj-lt"/>
              <a:buAutoNum type="arabicPeriod" startAt="18"/>
            </a:pPr>
            <a:r>
              <a:rPr lang="nb-NO" sz="4000" dirty="0"/>
              <a:t>Ekstralag seriespill gutter (10-11 år)</a:t>
            </a:r>
          </a:p>
          <a:p>
            <a:pPr marL="742950" indent="-742950">
              <a:buFont typeface="+mj-lt"/>
              <a:buAutoNum type="arabicPeriod" startAt="18"/>
            </a:pPr>
            <a:r>
              <a:rPr lang="nb-NO" sz="4000" dirty="0"/>
              <a:t>9er fotball (12 år)  </a:t>
            </a:r>
          </a:p>
          <a:p>
            <a:pPr marL="742950" indent="-742950">
              <a:buFont typeface="+mj-lt"/>
              <a:buAutoNum type="arabicPeriod" startAt="18"/>
            </a:pPr>
            <a:r>
              <a:rPr lang="nb-NO" sz="4000" dirty="0"/>
              <a:t>9er og 11er fotball (13-14 år) </a:t>
            </a:r>
          </a:p>
          <a:p>
            <a:pPr marL="742950" indent="-742950">
              <a:buFont typeface="+mj-lt"/>
              <a:buAutoNum type="arabicPeriod" startAt="18"/>
            </a:pPr>
            <a:r>
              <a:rPr lang="nb-NO" sz="4000" dirty="0"/>
              <a:t>11er fotball (15-19år) </a:t>
            </a:r>
          </a:p>
          <a:p>
            <a:pPr marL="742950" indent="-742950">
              <a:buFont typeface="+mj-lt"/>
              <a:buAutoNum type="arabicPeriod" startAt="18"/>
            </a:pPr>
            <a:r>
              <a:rPr lang="nb-NO" sz="4000" dirty="0"/>
              <a:t>Retningslinjer for opptak av nye spillere 6-12 år </a:t>
            </a:r>
          </a:p>
          <a:p>
            <a:pPr marL="742950" indent="-742950">
              <a:buFont typeface="+mj-lt"/>
              <a:buAutoNum type="arabicPeriod" startAt="18"/>
            </a:pPr>
            <a:r>
              <a:rPr lang="nb-NO" sz="4000" dirty="0"/>
              <a:t>Retningslinjer for opptak av nye spillere 13-19 år </a:t>
            </a:r>
          </a:p>
          <a:p>
            <a:pPr marL="742950" indent="-742950">
              <a:buFont typeface="+mj-lt"/>
              <a:buAutoNum type="arabicPeriod" startAt="18"/>
            </a:pPr>
            <a:r>
              <a:rPr lang="nb-NO" sz="4000" dirty="0"/>
              <a:t>Trenerrollen og laglederrollen i Fjellhamar FK  </a:t>
            </a:r>
          </a:p>
          <a:p>
            <a:pPr marL="742950" indent="-742950">
              <a:buFont typeface="+mj-lt"/>
              <a:buAutoNum type="arabicPeriod" startAt="18"/>
            </a:pPr>
            <a:r>
              <a:rPr lang="nb-NO" sz="4000" dirty="0"/>
              <a:t>Skoleringsplan for trenere </a:t>
            </a:r>
          </a:p>
          <a:p>
            <a:pPr marL="742950" indent="-742950">
              <a:buFont typeface="+mj-lt"/>
              <a:buAutoNum type="arabicPeriod" startAt="18"/>
            </a:pPr>
            <a:r>
              <a:rPr lang="nb-NO" sz="4000" dirty="0"/>
              <a:t>Politiattest</a:t>
            </a:r>
          </a:p>
          <a:p>
            <a:pPr marL="742950" indent="-742950">
              <a:buFont typeface="+mj-lt"/>
              <a:buAutoNum type="arabicPeriod" startAt="18"/>
            </a:pPr>
            <a:r>
              <a:rPr lang="nb-NO" sz="4000" dirty="0"/>
              <a:t>Telenor Xtra Fjellhamar FK akademi</a:t>
            </a:r>
          </a:p>
          <a:p>
            <a:pPr marL="742950" indent="-742950">
              <a:buFont typeface="+mj-lt"/>
              <a:buAutoNum type="arabicPeriod" startAt="18"/>
            </a:pPr>
            <a:r>
              <a:rPr lang="nb-NO" sz="4000" dirty="0"/>
              <a:t>Private aktører og aktiviteter utenfor egen klubb</a:t>
            </a:r>
          </a:p>
          <a:p>
            <a:pPr marL="742950" indent="-742950">
              <a:buFont typeface="+mj-lt"/>
              <a:buAutoNum type="arabicPeriod" startAt="18"/>
            </a:pPr>
            <a:endParaRPr lang="nb-NO" sz="4000" dirty="0"/>
          </a:p>
          <a:p>
            <a:pPr marL="514350" indent="-514350">
              <a:buFont typeface="+mj-lt"/>
              <a:buAutoNum type="arabicPeriod" startAt="18"/>
            </a:pPr>
            <a:endParaRPr lang="nb-NO" dirty="0"/>
          </a:p>
          <a:p>
            <a:pPr marL="514350" indent="-514350">
              <a:buFont typeface="+mj-lt"/>
              <a:buAutoNum type="arabicPeriod" startAt="18"/>
            </a:pPr>
            <a:endParaRPr lang="nb-NO" dirty="0"/>
          </a:p>
        </p:txBody>
      </p:sp>
      <p:sp>
        <p:nvSpPr>
          <p:cNvPr id="3" name="Tittel 2">
            <a:extLst>
              <a:ext uri="{FF2B5EF4-FFF2-40B4-BE49-F238E27FC236}">
                <a16:creationId xmlns:a16="http://schemas.microsoft.com/office/drawing/2014/main" id="{5399D779-B2A0-CC54-CCE4-F1CB1E2CCC7D}"/>
              </a:ext>
            </a:extLst>
          </p:cNvPr>
          <p:cNvSpPr>
            <a:spLocks noGrp="1"/>
          </p:cNvSpPr>
          <p:nvPr>
            <p:ph type="title"/>
          </p:nvPr>
        </p:nvSpPr>
        <p:spPr>
          <a:xfrm>
            <a:off x="826840" y="615031"/>
            <a:ext cx="10515600" cy="1325563"/>
          </a:xfrm>
        </p:spPr>
        <p:txBody>
          <a:bodyPr>
            <a:normAutofit/>
          </a:bodyPr>
          <a:lstStyle/>
          <a:p>
            <a:r>
              <a:rPr lang="nb-NO" sz="3600" dirty="0">
                <a:solidFill>
                  <a:srgbClr val="FF0000"/>
                </a:solidFill>
              </a:rPr>
              <a:t>Innholdsfortegnelse</a:t>
            </a:r>
          </a:p>
        </p:txBody>
      </p:sp>
      <p:pic>
        <p:nvPicPr>
          <p:cNvPr id="10" name="Picture 4" descr="Fjellhamar FK Logo [ Download - Logo - icon ]">
            <a:extLst>
              <a:ext uri="{FF2B5EF4-FFF2-40B4-BE49-F238E27FC236}">
                <a16:creationId xmlns:a16="http://schemas.microsoft.com/office/drawing/2014/main" id="{BDA30C90-AF00-09E7-1C14-9A03CCF491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19777" y="258374"/>
            <a:ext cx="845325" cy="84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9839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2F182-37BD-3C21-C886-A04CB99C96F7}"/>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8C6474F-7BC2-7B54-F0A4-83DD4EA7D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7F402799-3088-87FF-7970-72F7BEF6737B}"/>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87978AC5-6E3E-7A33-EB4E-A923C665A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F83004EE-1E25-AAF4-CE1A-70C744B16DAB}"/>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Foreldremøter</a:t>
            </a:r>
            <a:endParaRPr lang="nb-NO" sz="3600" dirty="0"/>
          </a:p>
        </p:txBody>
      </p:sp>
      <p:sp>
        <p:nvSpPr>
          <p:cNvPr id="8" name="Rektangel 7">
            <a:extLst>
              <a:ext uri="{FF2B5EF4-FFF2-40B4-BE49-F238E27FC236}">
                <a16:creationId xmlns:a16="http://schemas.microsoft.com/office/drawing/2014/main" id="{1B5500C7-BD4F-391D-4230-A660B5DE78DB}"/>
              </a:ext>
            </a:extLst>
          </p:cNvPr>
          <p:cNvSpPr/>
          <p:nvPr/>
        </p:nvSpPr>
        <p:spPr>
          <a:xfrm>
            <a:off x="829284" y="2299775"/>
            <a:ext cx="4253444" cy="4228593"/>
          </a:xfrm>
          <a:prstGeom prst="rect">
            <a:avLst/>
          </a:prstGeom>
        </p:spPr>
        <p:txBody>
          <a:bodyPr wrap="square">
            <a:spAutoFit/>
          </a:bodyPr>
          <a:lstStyle/>
          <a:p>
            <a:pPr>
              <a:spcAft>
                <a:spcPts val="1000"/>
              </a:spcAft>
            </a:pPr>
            <a:r>
              <a:rPr lang="nb-NO" sz="1000" b="1" dirty="0">
                <a:ea typeface="Times New Roman" panose="02020603050405020304" pitchFamily="18" charset="0"/>
                <a:cs typeface="Times New Roman" panose="02020603050405020304" pitchFamily="18" charset="0"/>
              </a:rPr>
              <a:t>Agenda for foreldremøte før sesongstart:</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Gå gjennom Fjellhamar FK`s retningslinjer for aldersgruppen</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Hovedmål og virkemidler</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Retningslinjer for trenere/ledere</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Fair Play reglene for spillerne</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Dele ut og gå gjennom foreldrevettreglene</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Spilletid</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Tilpasset læring</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Inndeling lag</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Turneringer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Opplegget for sesongen</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Seriespill</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Turnering</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Treninger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Forberedelser</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Kosthold</a:t>
            </a:r>
          </a:p>
          <a:p>
            <a:pPr marL="800100" lvl="1" indent="-34290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søvn/hvile</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Koordinering deltagelse flere idretter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Velge en foreldrekontakt med ansvar for:</a:t>
            </a:r>
          </a:p>
          <a:p>
            <a:pPr marL="800100" lvl="1" indent="-342900">
              <a:lnSpc>
                <a:spcPct val="114000"/>
              </a:lnSpc>
              <a:buFont typeface="+mj-lt"/>
              <a:buAutoNum type="alphaLcPeriod"/>
            </a:pPr>
            <a:r>
              <a:rPr lang="nb-NO" sz="1000" dirty="0">
                <a:ea typeface="Times New Roman" panose="02020603050405020304" pitchFamily="18" charset="0"/>
                <a:cs typeface="Times New Roman" panose="02020603050405020304" pitchFamily="18" charset="0"/>
              </a:rPr>
              <a:t>Økonomi </a:t>
            </a:r>
            <a:r>
              <a:rPr lang="nb-NO" sz="1000" dirty="0">
                <a:solidFill>
                  <a:srgbClr val="FF0000"/>
                </a:solidFill>
                <a:ea typeface="Times New Roman" panose="02020603050405020304" pitchFamily="18" charset="0"/>
                <a:cs typeface="Times New Roman" panose="02020603050405020304" pitchFamily="18" charset="0"/>
              </a:rPr>
              <a:t>(sammen med lagleder)</a:t>
            </a:r>
          </a:p>
          <a:p>
            <a:pPr marL="800100" lvl="1" indent="-342900">
              <a:lnSpc>
                <a:spcPct val="114000"/>
              </a:lnSpc>
              <a:buFont typeface="+mj-lt"/>
              <a:buAutoNum type="alphaLcPeriod"/>
            </a:pPr>
            <a:r>
              <a:rPr lang="nb-NO" sz="1000" dirty="0">
                <a:ea typeface="Times New Roman" panose="02020603050405020304" pitchFamily="18" charset="0"/>
                <a:cs typeface="Times New Roman" panose="02020603050405020304" pitchFamily="18" charset="0"/>
              </a:rPr>
              <a:t>Følge opp klubbens aktivitetstimer - Status eget lag</a:t>
            </a:r>
          </a:p>
          <a:p>
            <a:pPr marL="800100" lvl="1" indent="-342900">
              <a:lnSpc>
                <a:spcPct val="114000"/>
              </a:lnSpc>
              <a:buFont typeface="+mj-lt"/>
              <a:buAutoNum type="alphaLcPeriod"/>
            </a:pPr>
            <a:r>
              <a:rPr lang="nb-NO" sz="1000" dirty="0">
                <a:ea typeface="Times New Roman" panose="02020603050405020304" pitchFamily="18" charset="0"/>
                <a:cs typeface="Times New Roman" panose="02020603050405020304" pitchFamily="18" charset="0"/>
              </a:rPr>
              <a:t>Informere om ledige vakter i </a:t>
            </a:r>
            <a:r>
              <a:rPr lang="nb-NO" sz="1000" dirty="0" err="1">
                <a:ea typeface="Times New Roman" panose="02020603050405020304" pitchFamily="18" charset="0"/>
                <a:cs typeface="Times New Roman" panose="02020603050405020304" pitchFamily="18" charset="0"/>
              </a:rPr>
              <a:t>Timebanken.no</a:t>
            </a:r>
            <a:endParaRPr lang="nb-NO" sz="1000" dirty="0">
              <a:ea typeface="Times New Roman" panose="02020603050405020304" pitchFamily="18" charset="0"/>
              <a:cs typeface="Times New Roman" panose="02020603050405020304" pitchFamily="18" charset="0"/>
            </a:endParaRPr>
          </a:p>
          <a:p>
            <a:pPr marL="800100" lvl="1" indent="-342900">
              <a:lnSpc>
                <a:spcPct val="114000"/>
              </a:lnSpc>
              <a:buFont typeface="+mj-lt"/>
              <a:buAutoNum type="alphaLcPeriod"/>
            </a:pPr>
            <a:r>
              <a:rPr lang="nb-NO" sz="1000" dirty="0">
                <a:ea typeface="Times New Roman" panose="02020603050405020304" pitchFamily="18" charset="0"/>
                <a:cs typeface="Times New Roman" panose="02020603050405020304" pitchFamily="18" charset="0"/>
              </a:rPr>
              <a:t>Ansvarlig for lagets egne dugnader (sammen med lagleder)</a:t>
            </a:r>
          </a:p>
        </p:txBody>
      </p:sp>
      <p:sp>
        <p:nvSpPr>
          <p:cNvPr id="9" name="Rektangel 8">
            <a:extLst>
              <a:ext uri="{FF2B5EF4-FFF2-40B4-BE49-F238E27FC236}">
                <a16:creationId xmlns:a16="http://schemas.microsoft.com/office/drawing/2014/main" id="{0C88E483-7362-C17E-A4CF-E1FF1F797E8E}"/>
              </a:ext>
            </a:extLst>
          </p:cNvPr>
          <p:cNvSpPr/>
          <p:nvPr/>
        </p:nvSpPr>
        <p:spPr>
          <a:xfrm>
            <a:off x="4954939" y="2289224"/>
            <a:ext cx="4714703" cy="1851789"/>
          </a:xfrm>
          <a:prstGeom prst="rect">
            <a:avLst/>
          </a:prstGeom>
        </p:spPr>
        <p:txBody>
          <a:bodyPr wrap="square">
            <a:spAutoFit/>
          </a:bodyPr>
          <a:lstStyle/>
          <a:p>
            <a:pPr>
              <a:spcAft>
                <a:spcPts val="1000"/>
              </a:spcAft>
            </a:pPr>
            <a:r>
              <a:rPr lang="nb-NO" sz="1000" b="1" dirty="0">
                <a:ea typeface="Times New Roman" panose="02020603050405020304" pitchFamily="18" charset="0"/>
                <a:cs typeface="Times New Roman" panose="02020603050405020304" pitchFamily="18" charset="0"/>
              </a:rPr>
              <a:t>Agenda for foreldremøte før overnattingsturnering:</a:t>
            </a:r>
            <a:endParaRPr lang="nb-NO" sz="1000" dirty="0">
              <a:ea typeface="Times New Roman" panose="02020603050405020304" pitchFamily="18" charset="0"/>
              <a:cs typeface="Times New Roman" panose="02020603050405020304" pitchFamily="18" charset="0"/>
            </a:endParaRP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Fordeling av oppgaver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Gå gjennom Fjellhamar FK`s retningslinjer for spilletid i turneringer</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Fair Play regler for spillere</a:t>
            </a:r>
          </a:p>
          <a:p>
            <a:pPr marL="342900" indent="-342900">
              <a:lnSpc>
                <a:spcPct val="115000"/>
              </a:lnSpc>
              <a:buFont typeface="+mj-lt"/>
              <a:buAutoNum type="arabicPeriod"/>
            </a:pPr>
            <a:r>
              <a:rPr lang="nb-NO" sz="1000" dirty="0">
                <a:ea typeface="Times New Roman" panose="02020603050405020304" pitchFamily="18" charset="0"/>
                <a:cs typeface="Times New Roman" panose="02020603050405020304" pitchFamily="18" charset="0"/>
              </a:rPr>
              <a:t>Gå gjennom foreldrevettreglene</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Regler for laget under turneringen                                                          </a:t>
            </a:r>
          </a:p>
          <a:p>
            <a:pPr lvl="1"/>
            <a:r>
              <a:rPr lang="nb-NO" sz="1000" dirty="0">
                <a:ea typeface="Times New Roman" panose="02020603050405020304" pitchFamily="18" charset="0"/>
                <a:cs typeface="Times New Roman" panose="02020603050405020304" pitchFamily="18" charset="0"/>
              </a:rPr>
              <a:t>a) leggetid</a:t>
            </a:r>
          </a:p>
          <a:p>
            <a:pPr lvl="1"/>
            <a:r>
              <a:rPr lang="nb-NO" sz="1000" dirty="0">
                <a:ea typeface="Times New Roman" panose="02020603050405020304" pitchFamily="18" charset="0"/>
                <a:cs typeface="Times New Roman" panose="02020603050405020304" pitchFamily="18" charset="0"/>
              </a:rPr>
              <a:t>b) kosthold</a:t>
            </a:r>
          </a:p>
          <a:p>
            <a:pPr lvl="1"/>
            <a:r>
              <a:rPr lang="nb-NO" sz="1000" dirty="0">
                <a:ea typeface="Times New Roman" panose="02020603050405020304" pitchFamily="18" charset="0"/>
                <a:cs typeface="Times New Roman" panose="02020603050405020304" pitchFamily="18" charset="0"/>
              </a:rPr>
              <a:t>c) Lommepenger</a:t>
            </a:r>
          </a:p>
          <a:p>
            <a:endParaRPr lang="nb-NO" sz="1000" dirty="0">
              <a:ea typeface="Times New Roman" panose="02020603050405020304" pitchFamily="18" charset="0"/>
              <a:cs typeface="Times New Roman" panose="02020603050405020304" pitchFamily="18" charset="0"/>
            </a:endParaRPr>
          </a:p>
        </p:txBody>
      </p:sp>
      <p:sp>
        <p:nvSpPr>
          <p:cNvPr id="10" name="Rektangel 9">
            <a:extLst>
              <a:ext uri="{FF2B5EF4-FFF2-40B4-BE49-F238E27FC236}">
                <a16:creationId xmlns:a16="http://schemas.microsoft.com/office/drawing/2014/main" id="{663E3D29-C20E-7E70-8F11-45ACA3B1CB29}"/>
              </a:ext>
            </a:extLst>
          </p:cNvPr>
          <p:cNvSpPr/>
          <p:nvPr/>
        </p:nvSpPr>
        <p:spPr>
          <a:xfrm>
            <a:off x="829284" y="1789331"/>
            <a:ext cx="7563393" cy="400110"/>
          </a:xfrm>
          <a:prstGeom prst="rect">
            <a:avLst/>
          </a:prstGeom>
        </p:spPr>
        <p:txBody>
          <a:bodyPr wrap="square">
            <a:spAutoFit/>
          </a:bodyPr>
          <a:lstStyle/>
          <a:p>
            <a:pPr marL="36000">
              <a:spcBef>
                <a:spcPts val="600"/>
              </a:spcBef>
            </a:pPr>
            <a:r>
              <a:rPr lang="nb-NO" sz="1000" dirty="0">
                <a:ea typeface="Times New Roman" panose="02020603050405020304" pitchFamily="18" charset="0"/>
                <a:cs typeface="Times New Roman" panose="02020603050405020304" pitchFamily="18" charset="0"/>
              </a:rPr>
              <a:t>Det</a:t>
            </a:r>
            <a:r>
              <a:rPr lang="nb-NO" sz="1000" b="1" dirty="0">
                <a:ea typeface="Times New Roman" panose="02020603050405020304" pitchFamily="18" charset="0"/>
                <a:cs typeface="Times New Roman" panose="02020603050405020304" pitchFamily="18" charset="0"/>
              </a:rPr>
              <a:t> skal </a:t>
            </a:r>
            <a:r>
              <a:rPr lang="nb-NO" sz="1000" dirty="0">
                <a:ea typeface="Times New Roman" panose="02020603050405020304" pitchFamily="18" charset="0"/>
                <a:cs typeface="Times New Roman" panose="02020603050405020304" pitchFamily="18" charset="0"/>
              </a:rPr>
              <a:t>avholdes et foreldremøte i første kvartal når laget starter treningen for ny sesong, og et foreldremøte før laget drar på sommerturnering. Ellers avholdes foreldremøter etter behov.</a:t>
            </a:r>
          </a:p>
        </p:txBody>
      </p:sp>
    </p:spTree>
    <p:extLst>
      <p:ext uri="{BB962C8B-B14F-4D97-AF65-F5344CB8AC3E}">
        <p14:creationId xmlns:p14="http://schemas.microsoft.com/office/powerpoint/2010/main" val="2825766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B6003-9AA0-637B-658B-83CC34FFB1AA}"/>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58D166D-F5C5-CBDB-60C1-C58A88275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2E91A782-8C51-7463-D432-BD8792E97E9B}"/>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D76BA7D0-D64E-7906-26CF-4C24A0ED13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E1BD041F-AFB1-16E4-28C3-E8DD1C098A62}"/>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Treninger</a:t>
            </a:r>
            <a:endParaRPr lang="nb-NO" sz="3600" dirty="0"/>
          </a:p>
        </p:txBody>
      </p:sp>
      <p:graphicFrame>
        <p:nvGraphicFramePr>
          <p:cNvPr id="6" name="Tabell 5">
            <a:extLst>
              <a:ext uri="{FF2B5EF4-FFF2-40B4-BE49-F238E27FC236}">
                <a16:creationId xmlns:a16="http://schemas.microsoft.com/office/drawing/2014/main" id="{8A06DA63-F3E9-254E-B613-D338DCBF3FCB}"/>
              </a:ext>
            </a:extLst>
          </p:cNvPr>
          <p:cNvGraphicFramePr>
            <a:graphicFrameLocks noGrp="1"/>
          </p:cNvGraphicFramePr>
          <p:nvPr>
            <p:extLst>
              <p:ext uri="{D42A27DB-BD31-4B8C-83A1-F6EECF244321}">
                <p14:modId xmlns:p14="http://schemas.microsoft.com/office/powerpoint/2010/main" val="1771407619"/>
              </p:ext>
            </p:extLst>
          </p:nvPr>
        </p:nvGraphicFramePr>
        <p:xfrm>
          <a:off x="979143" y="2239560"/>
          <a:ext cx="7563397" cy="3435530"/>
        </p:xfrm>
        <a:graphic>
          <a:graphicData uri="http://schemas.openxmlformats.org/drawingml/2006/table">
            <a:tbl>
              <a:tblPr/>
              <a:tblGrid>
                <a:gridCol w="2341466">
                  <a:extLst>
                    <a:ext uri="{9D8B030D-6E8A-4147-A177-3AD203B41FA5}">
                      <a16:colId xmlns:a16="http://schemas.microsoft.com/office/drawing/2014/main" val="3506726536"/>
                    </a:ext>
                  </a:extLst>
                </a:gridCol>
                <a:gridCol w="401687">
                  <a:extLst>
                    <a:ext uri="{9D8B030D-6E8A-4147-A177-3AD203B41FA5}">
                      <a16:colId xmlns:a16="http://schemas.microsoft.com/office/drawing/2014/main" val="1324156864"/>
                    </a:ext>
                  </a:extLst>
                </a:gridCol>
                <a:gridCol w="401687">
                  <a:extLst>
                    <a:ext uri="{9D8B030D-6E8A-4147-A177-3AD203B41FA5}">
                      <a16:colId xmlns:a16="http://schemas.microsoft.com/office/drawing/2014/main" val="3633623730"/>
                    </a:ext>
                  </a:extLst>
                </a:gridCol>
                <a:gridCol w="401687">
                  <a:extLst>
                    <a:ext uri="{9D8B030D-6E8A-4147-A177-3AD203B41FA5}">
                      <a16:colId xmlns:a16="http://schemas.microsoft.com/office/drawing/2014/main" val="440465968"/>
                    </a:ext>
                  </a:extLst>
                </a:gridCol>
                <a:gridCol w="401687">
                  <a:extLst>
                    <a:ext uri="{9D8B030D-6E8A-4147-A177-3AD203B41FA5}">
                      <a16:colId xmlns:a16="http://schemas.microsoft.com/office/drawing/2014/main" val="1630423362"/>
                    </a:ext>
                  </a:extLst>
                </a:gridCol>
                <a:gridCol w="401687">
                  <a:extLst>
                    <a:ext uri="{9D8B030D-6E8A-4147-A177-3AD203B41FA5}">
                      <a16:colId xmlns:a16="http://schemas.microsoft.com/office/drawing/2014/main" val="1167864956"/>
                    </a:ext>
                  </a:extLst>
                </a:gridCol>
                <a:gridCol w="401687">
                  <a:extLst>
                    <a:ext uri="{9D8B030D-6E8A-4147-A177-3AD203B41FA5}">
                      <a16:colId xmlns:a16="http://schemas.microsoft.com/office/drawing/2014/main" val="221666203"/>
                    </a:ext>
                  </a:extLst>
                </a:gridCol>
                <a:gridCol w="401687">
                  <a:extLst>
                    <a:ext uri="{9D8B030D-6E8A-4147-A177-3AD203B41FA5}">
                      <a16:colId xmlns:a16="http://schemas.microsoft.com/office/drawing/2014/main" val="1280205839"/>
                    </a:ext>
                  </a:extLst>
                </a:gridCol>
                <a:gridCol w="401687">
                  <a:extLst>
                    <a:ext uri="{9D8B030D-6E8A-4147-A177-3AD203B41FA5}">
                      <a16:colId xmlns:a16="http://schemas.microsoft.com/office/drawing/2014/main" val="1730260810"/>
                    </a:ext>
                  </a:extLst>
                </a:gridCol>
                <a:gridCol w="401687">
                  <a:extLst>
                    <a:ext uri="{9D8B030D-6E8A-4147-A177-3AD203B41FA5}">
                      <a16:colId xmlns:a16="http://schemas.microsoft.com/office/drawing/2014/main" val="1514329151"/>
                    </a:ext>
                  </a:extLst>
                </a:gridCol>
                <a:gridCol w="401687">
                  <a:extLst>
                    <a:ext uri="{9D8B030D-6E8A-4147-A177-3AD203B41FA5}">
                      <a16:colId xmlns:a16="http://schemas.microsoft.com/office/drawing/2014/main" val="1552341389"/>
                    </a:ext>
                  </a:extLst>
                </a:gridCol>
                <a:gridCol w="401687">
                  <a:extLst>
                    <a:ext uri="{9D8B030D-6E8A-4147-A177-3AD203B41FA5}">
                      <a16:colId xmlns:a16="http://schemas.microsoft.com/office/drawing/2014/main" val="3671976412"/>
                    </a:ext>
                  </a:extLst>
                </a:gridCol>
                <a:gridCol w="401687">
                  <a:extLst>
                    <a:ext uri="{9D8B030D-6E8A-4147-A177-3AD203B41FA5}">
                      <a16:colId xmlns:a16="http://schemas.microsoft.com/office/drawing/2014/main" val="2899070694"/>
                    </a:ext>
                  </a:extLst>
                </a:gridCol>
                <a:gridCol w="401687">
                  <a:extLst>
                    <a:ext uri="{9D8B030D-6E8A-4147-A177-3AD203B41FA5}">
                      <a16:colId xmlns:a16="http://schemas.microsoft.com/office/drawing/2014/main" val="35923770"/>
                    </a:ext>
                  </a:extLst>
                </a:gridCol>
              </a:tblGrid>
              <a:tr h="343553">
                <a:tc>
                  <a:txBody>
                    <a:bodyPr/>
                    <a:lstStyle/>
                    <a:p>
                      <a:pPr algn="r" fontAlgn="b"/>
                      <a:r>
                        <a:rPr lang="nb-NO" sz="1400" b="0" i="0" u="none" strike="noStrike" dirty="0">
                          <a:solidFill>
                            <a:srgbClr val="000000"/>
                          </a:solidFill>
                          <a:effectLst/>
                          <a:latin typeface="Calibri" panose="020F0502020204030204" pitchFamily="34" charset="0"/>
                        </a:rPr>
                        <a:t> </a:t>
                      </a:r>
                    </a:p>
                  </a:txBody>
                  <a:tcPr marL="9525" marR="857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1" i="0" u="none" strike="noStrike" dirty="0">
                          <a:solidFill>
                            <a:srgbClr val="000000"/>
                          </a:solidFill>
                          <a:effectLst/>
                          <a:latin typeface="Calibri" panose="020F0502020204030204" pitchFamily="34" charset="0"/>
                        </a:rPr>
                        <a:t>Jr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6658823"/>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jan-april ute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008073"/>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jan-april inne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4941484"/>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jan-april totalt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588132052"/>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mai-okt ute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9779254"/>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mai-okt inne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466997"/>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mai-okt  totalt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070060746"/>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nov-des ute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b-NO" sz="14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3305998"/>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nov-des inne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b-NO"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7614672"/>
                  </a:ext>
                </a:extLst>
              </a:tr>
              <a:tr h="343553">
                <a:tc>
                  <a:txBody>
                    <a:bodyPr/>
                    <a:lstStyle/>
                    <a:p>
                      <a:pPr algn="l" fontAlgn="b"/>
                      <a:r>
                        <a:rPr lang="nb-NO" sz="1400" b="1" i="0" u="none" strike="noStrike" dirty="0">
                          <a:solidFill>
                            <a:srgbClr val="000000"/>
                          </a:solidFill>
                          <a:effectLst/>
                          <a:latin typeface="Calibri" panose="020F0502020204030204" pitchFamily="34" charset="0"/>
                        </a:rPr>
                        <a:t>Treninger pr uke mai-okt  totalt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b-NO"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816690970"/>
                  </a:ext>
                </a:extLst>
              </a:tr>
            </a:tbl>
          </a:graphicData>
        </a:graphic>
      </p:graphicFrame>
      <p:sp>
        <p:nvSpPr>
          <p:cNvPr id="8" name="Rektangel 7">
            <a:extLst>
              <a:ext uri="{FF2B5EF4-FFF2-40B4-BE49-F238E27FC236}">
                <a16:creationId xmlns:a16="http://schemas.microsoft.com/office/drawing/2014/main" id="{F7C930B2-0E60-41C6-58DD-5E4D3542AD76}"/>
              </a:ext>
            </a:extLst>
          </p:cNvPr>
          <p:cNvSpPr/>
          <p:nvPr/>
        </p:nvSpPr>
        <p:spPr>
          <a:xfrm>
            <a:off x="960696" y="1904657"/>
            <a:ext cx="7581844" cy="258917"/>
          </a:xfrm>
          <a:prstGeom prst="rect">
            <a:avLst/>
          </a:prstGeom>
        </p:spPr>
        <p:txBody>
          <a:bodyPr wrap="square">
            <a:spAutoFit/>
          </a:bodyPr>
          <a:lstStyle/>
          <a:p>
            <a:pPr>
              <a:lnSpc>
                <a:spcPct val="115000"/>
              </a:lnSpc>
              <a:spcBef>
                <a:spcPts val="500"/>
              </a:spcBef>
              <a:spcAft>
                <a:spcPts val="1000"/>
              </a:spcAft>
            </a:pPr>
            <a:r>
              <a:rPr lang="nb-NO" sz="1000" dirty="0">
                <a:ea typeface="Times New Roman" panose="02020603050405020304" pitchFamily="18" charset="0"/>
                <a:cs typeface="Times New Roman" panose="02020603050405020304" pitchFamily="18" charset="0"/>
              </a:rPr>
              <a:t>Tabell over antall treningsøkter for lagene i Fjellhamar FK’s barne- og ungdomsavdeling:</a:t>
            </a:r>
          </a:p>
        </p:txBody>
      </p:sp>
      <p:sp>
        <p:nvSpPr>
          <p:cNvPr id="9" name="Rektangel 8">
            <a:extLst>
              <a:ext uri="{FF2B5EF4-FFF2-40B4-BE49-F238E27FC236}">
                <a16:creationId xmlns:a16="http://schemas.microsoft.com/office/drawing/2014/main" id="{1602B51D-D08C-1CDC-2228-F9C78F5DEE6A}"/>
              </a:ext>
            </a:extLst>
          </p:cNvPr>
          <p:cNvSpPr/>
          <p:nvPr/>
        </p:nvSpPr>
        <p:spPr>
          <a:xfrm>
            <a:off x="979143" y="5812569"/>
            <a:ext cx="7581844" cy="938719"/>
          </a:xfrm>
          <a:prstGeom prst="rect">
            <a:avLst/>
          </a:prstGeom>
        </p:spPr>
        <p:txBody>
          <a:bodyPr wrap="square">
            <a:spAutoFit/>
          </a:bodyPr>
          <a:lstStyle/>
          <a:p>
            <a:pPr marL="285750" indent="-285750">
              <a:spcBef>
                <a:spcPts val="600"/>
              </a:spcBef>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Ingen lag i Fjellhamar FK skal avholde mer enn 3 økter per uke.</a:t>
            </a:r>
          </a:p>
          <a:p>
            <a:pPr marL="285750" indent="-285750">
              <a:spcBef>
                <a:spcPts val="600"/>
              </a:spcBef>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Økter utover de tre fellesøktene </a:t>
            </a:r>
            <a:r>
              <a:rPr lang="nb-NO" sz="1000" i="1" u="sng" dirty="0">
                <a:ea typeface="Times New Roman" panose="02020603050405020304" pitchFamily="18" charset="0"/>
                <a:cs typeface="Times New Roman" panose="02020603050405020304" pitchFamily="18" charset="0"/>
              </a:rPr>
              <a:t>skal godkjennes av sportslig utvalg. </a:t>
            </a:r>
          </a:p>
          <a:p>
            <a:pPr marL="285750" indent="-285750">
              <a:spcBef>
                <a:spcPts val="600"/>
              </a:spcBef>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Treningstimer ute for 6-12 år: Etter vår Fjellhamarmodell om at hele årgangen trener på samme felte.</a:t>
            </a:r>
          </a:p>
          <a:p>
            <a:pPr marL="285750" indent="-285750">
              <a:spcBef>
                <a:spcPts val="600"/>
              </a:spcBef>
              <a:buFont typeface="Arial" panose="020B0604020202020204" pitchFamily="34" charset="0"/>
              <a:buChar char="•"/>
            </a:pPr>
            <a:r>
              <a:rPr lang="nb-NO" sz="1000" dirty="0">
                <a:ea typeface="Times New Roman" panose="02020603050405020304" pitchFamily="18" charset="0"/>
                <a:cs typeface="Times New Roman" panose="02020603050405020304" pitchFamily="18" charset="0"/>
              </a:rPr>
              <a:t>13-19 år kan i tillegg trene en styrkeøkt en gang per uke</a:t>
            </a:r>
          </a:p>
        </p:txBody>
      </p:sp>
    </p:spTree>
    <p:extLst>
      <p:ext uri="{BB962C8B-B14F-4D97-AF65-F5344CB8AC3E}">
        <p14:creationId xmlns:p14="http://schemas.microsoft.com/office/powerpoint/2010/main" val="3347062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8FABA-BE06-BB51-CFBC-067B0BE341C0}"/>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33CF940-A013-C804-A90B-468C48631D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F8D445A0-3709-2F0E-CA7E-64C9683F8489}"/>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6388"/>
            <a:ext cx="9669642" cy="6857990"/>
          </a:xfrm>
          <a:prstGeom prst="rect">
            <a:avLst/>
          </a:prstGeom>
        </p:spPr>
      </p:pic>
      <p:sp>
        <p:nvSpPr>
          <p:cNvPr id="14" name="Rectangle 13">
            <a:extLst>
              <a:ext uri="{FF2B5EF4-FFF2-40B4-BE49-F238E27FC236}">
                <a16:creationId xmlns:a16="http://schemas.microsoft.com/office/drawing/2014/main" id="{01D5B930-71C7-9F82-55A8-77ABDAC56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18A52AEF-328D-42AF-B003-8893EDDC86E8}"/>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3er og 5er fotball</a:t>
            </a:r>
            <a:endParaRPr lang="nb-NO" sz="3600" dirty="0"/>
          </a:p>
        </p:txBody>
      </p:sp>
      <p:sp>
        <p:nvSpPr>
          <p:cNvPr id="3" name="Plassholder for innhold 2">
            <a:extLst>
              <a:ext uri="{FF2B5EF4-FFF2-40B4-BE49-F238E27FC236}">
                <a16:creationId xmlns:a16="http://schemas.microsoft.com/office/drawing/2014/main" id="{9F968147-E422-E322-56CC-3DE3E701BCB9}"/>
              </a:ext>
            </a:extLst>
          </p:cNvPr>
          <p:cNvSpPr>
            <a:spLocks noGrp="1"/>
          </p:cNvSpPr>
          <p:nvPr>
            <p:ph idx="1"/>
          </p:nvPr>
        </p:nvSpPr>
        <p:spPr>
          <a:xfrm>
            <a:off x="838200" y="2025941"/>
            <a:ext cx="5113919" cy="3742762"/>
          </a:xfrm>
        </p:spPr>
        <p:txBody>
          <a:bodyPr>
            <a:noAutofit/>
          </a:body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a:t>
            </a:r>
          </a:p>
          <a:p>
            <a:pPr>
              <a:lnSpc>
                <a:spcPct val="115000"/>
              </a:lnSpc>
              <a:spcBef>
                <a:spcPts val="500"/>
              </a:spcBef>
            </a:pPr>
            <a:r>
              <a:rPr lang="nb-NO" sz="1000" dirty="0">
                <a:ea typeface="Times New Roman" panose="02020603050405020304" pitchFamily="18" charset="0"/>
                <a:cs typeface="Times New Roman" panose="02020603050405020304" pitchFamily="18" charset="0"/>
              </a:rPr>
              <a:t>Tilnærmet lik spilletid for alle i seriespill og turneringer.</a:t>
            </a:r>
          </a:p>
          <a:p>
            <a:pPr>
              <a:lnSpc>
                <a:spcPct val="115000"/>
              </a:lnSpc>
            </a:pPr>
            <a:r>
              <a:rPr lang="nb-NO" sz="1000" dirty="0">
                <a:ea typeface="Times New Roman" panose="02020603050405020304" pitchFamily="18" charset="0"/>
                <a:cs typeface="Times New Roman" panose="02020603050405020304" pitchFamily="18" charset="0"/>
              </a:rPr>
              <a:t>Spillerne som møter til kamp skal ha lik spilletid i kampen.</a:t>
            </a:r>
          </a:p>
          <a:p>
            <a:pPr>
              <a:lnSpc>
                <a:spcPct val="115000"/>
              </a:lnSpc>
            </a:pPr>
            <a:r>
              <a:rPr lang="nb-NO" sz="1000" dirty="0">
                <a:ea typeface="Times New Roman" panose="02020603050405020304" pitchFamily="18" charset="0"/>
                <a:cs typeface="Times New Roman" panose="02020603050405020304" pitchFamily="18" charset="0"/>
              </a:rPr>
              <a:t>Etterstrebe at alle får spille på de forskjellige plassene på laget.</a:t>
            </a:r>
          </a:p>
          <a:p>
            <a:pPr marL="0" indent="0">
              <a:lnSpc>
                <a:spcPct val="115000"/>
              </a:lnSpc>
              <a:buNone/>
            </a:pPr>
            <a:r>
              <a:rPr lang="nb-NO" sz="1000" b="1" dirty="0">
                <a:ea typeface="Times New Roman" panose="02020603050405020304" pitchFamily="18" charset="0"/>
                <a:cs typeface="Times New Roman" panose="02020603050405020304" pitchFamily="18" charset="0"/>
              </a:rPr>
              <a:t>Inndeling lag</a:t>
            </a:r>
          </a:p>
          <a:p>
            <a:pPr>
              <a:lnSpc>
                <a:spcPct val="115000"/>
              </a:lnSpc>
            </a:pPr>
            <a:r>
              <a:rPr lang="nb-NO" sz="1000" dirty="0">
                <a:ea typeface="Times New Roman" panose="02020603050405020304" pitchFamily="18" charset="0"/>
                <a:cs typeface="Times New Roman" panose="02020603050405020304" pitchFamily="18" charset="0"/>
              </a:rPr>
              <a:t>Klubben følger kretsens retningslinjer for påmelding av lag.</a:t>
            </a:r>
          </a:p>
          <a:p>
            <a:pPr>
              <a:lnSpc>
                <a:spcPct val="115000"/>
              </a:lnSpc>
            </a:pPr>
            <a:r>
              <a:rPr lang="nb-NO" sz="1000" dirty="0">
                <a:ea typeface="Times New Roman" panose="02020603050405020304" pitchFamily="18" charset="0"/>
                <a:cs typeface="Times New Roman" panose="02020603050405020304" pitchFamily="18" charset="0"/>
              </a:rPr>
              <a:t>Trener skal gi alle lag samme oppfølging. </a:t>
            </a:r>
          </a:p>
          <a:p>
            <a:pPr>
              <a:lnSpc>
                <a:spcPct val="115000"/>
              </a:lnSpc>
            </a:pPr>
            <a:r>
              <a:rPr lang="nb-NO" sz="1000" dirty="0">
                <a:ea typeface="Times New Roman" panose="02020603050405020304" pitchFamily="18" charset="0"/>
                <a:cs typeface="Times New Roman" panose="02020603050405020304" pitchFamily="18" charset="0"/>
              </a:rPr>
              <a:t>Summen av spilletid for lagene skal være tilnærmet lik.</a:t>
            </a:r>
          </a:p>
          <a:p>
            <a:pPr>
              <a:lnSpc>
                <a:spcPct val="115000"/>
              </a:lnSpc>
            </a:pPr>
            <a:r>
              <a:rPr lang="nb-NO" sz="1000" dirty="0">
                <a:ea typeface="Times New Roman" panose="02020603050405020304" pitchFamily="18" charset="0"/>
                <a:cs typeface="Times New Roman" panose="02020603050405020304" pitchFamily="18" charset="0"/>
              </a:rPr>
              <a:t>Målsetning om jevne lag. O</a:t>
            </a:r>
            <a:r>
              <a:rPr lang="nb-NO" sz="1000" dirty="0">
                <a:solidFill>
                  <a:srgbClr val="000000"/>
                </a:solidFill>
                <a:effectLst/>
                <a:ea typeface="Times New Roman" panose="02020603050405020304" pitchFamily="18" charset="0"/>
              </a:rPr>
              <a:t>rganiseres </a:t>
            </a:r>
            <a:r>
              <a:rPr lang="nb-NO" sz="1000" dirty="0">
                <a:solidFill>
                  <a:srgbClr val="000000"/>
                </a:solidFill>
                <a:ea typeface="Times New Roman" panose="02020603050405020304" pitchFamily="18" charset="0"/>
              </a:rPr>
              <a:t>som en treningsgruppe per årskull</a:t>
            </a:r>
            <a:r>
              <a:rPr lang="nb-NO" sz="1000" dirty="0">
                <a:solidFill>
                  <a:srgbClr val="000000"/>
                </a:solidFill>
                <a:effectLst/>
                <a:ea typeface="Times New Roman" panose="02020603050405020304" pitchFamily="18" charset="0"/>
              </a:rPr>
              <a:t>.</a:t>
            </a:r>
            <a:endParaRPr lang="nb-NO" sz="1000" dirty="0">
              <a:solidFill>
                <a:srgbClr val="000000"/>
              </a:solidFill>
              <a:ea typeface="Times New Roman" panose="02020603050405020304" pitchFamily="18" charset="0"/>
            </a:endParaRPr>
          </a:p>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Turneringer</a:t>
            </a:r>
          </a:p>
          <a:p>
            <a:pPr>
              <a:lnSpc>
                <a:spcPct val="115000"/>
              </a:lnSpc>
              <a:spcBef>
                <a:spcPts val="500"/>
              </a:spcBef>
            </a:pPr>
            <a:r>
              <a:rPr lang="nb-NO" sz="1000" dirty="0">
                <a:effectLst/>
                <a:ea typeface="Times New Roman" panose="02020603050405020304" pitchFamily="18" charset="0"/>
              </a:rPr>
              <a:t>Det anbefales at man deltar på 4-6 turneringer per påmeldt lag ved siden av seriespill. Lagleder har ansvar for påmelding til aktuelle turneringer.</a:t>
            </a:r>
          </a:p>
          <a:p>
            <a:pPr>
              <a:lnSpc>
                <a:spcPct val="115000"/>
              </a:lnSpc>
              <a:spcBef>
                <a:spcPts val="500"/>
              </a:spcBef>
            </a:pPr>
            <a:r>
              <a:rPr lang="nb-NO" sz="1000" dirty="0">
                <a:effectLst/>
                <a:ea typeface="Times New Roman" panose="02020603050405020304" pitchFamily="18" charset="0"/>
              </a:rPr>
              <a:t>Turneringene skal avholdes innenfor rimelig reiseavstand (</a:t>
            </a:r>
            <a:r>
              <a:rPr lang="nb-NO" sz="1000" dirty="0">
                <a:ea typeface="Times New Roman" panose="02020603050405020304" pitchFamily="18" charset="0"/>
              </a:rPr>
              <a:t>ca. 2 timer</a:t>
            </a:r>
            <a:r>
              <a:rPr lang="nb-NO" sz="1000" dirty="0">
                <a:effectLst/>
                <a:ea typeface="Times New Roman" panose="02020603050405020304" pitchFamily="18" charset="0"/>
              </a:rPr>
              <a:t>), og det skal være innenfor rimelige økonomiske grenser.</a:t>
            </a:r>
          </a:p>
          <a:p>
            <a:pPr>
              <a:lnSpc>
                <a:spcPct val="115000"/>
              </a:lnSpc>
              <a:spcBef>
                <a:spcPts val="500"/>
              </a:spcBef>
            </a:pPr>
            <a:r>
              <a:rPr lang="nb-NO" sz="1000" dirty="0">
                <a:effectLst/>
                <a:ea typeface="Times New Roman" panose="02020603050405020304" pitchFamily="18" charset="0"/>
              </a:rPr>
              <a:t>En av turneringene </a:t>
            </a:r>
            <a:r>
              <a:rPr lang="nb-NO" sz="1000" u="sng" dirty="0">
                <a:effectLst/>
                <a:ea typeface="Times New Roman" panose="02020603050405020304" pitchFamily="18" charset="0"/>
              </a:rPr>
              <a:t>kan</a:t>
            </a:r>
            <a:r>
              <a:rPr lang="nb-NO" sz="1000" dirty="0">
                <a:effectLst/>
                <a:ea typeface="Times New Roman" panose="02020603050405020304" pitchFamily="18" charset="0"/>
              </a:rPr>
              <a:t> være med overnatting. </a:t>
            </a:r>
            <a:r>
              <a:rPr lang="nb-NO" sz="1000" dirty="0">
                <a:solidFill>
                  <a:srgbClr val="000000"/>
                </a:solidFill>
                <a:ea typeface="Times New Roman" panose="02020603050405020304" pitchFamily="18" charset="0"/>
              </a:rPr>
              <a:t>Retningslinjer for støtteapparat og foresatte i forbindelse med overnatting finnes her:</a:t>
            </a:r>
            <a:r>
              <a:rPr lang="nb-NO" sz="1000" b="0" i="0" u="none" strike="noStrike" dirty="0">
                <a:solidFill>
                  <a:srgbClr val="000000"/>
                </a:solidFill>
                <a:effectLst/>
              </a:rPr>
              <a:t> </a:t>
            </a:r>
            <a:r>
              <a:rPr lang="nb-NO" sz="1000" b="0" i="0" u="none" strike="noStrike" dirty="0">
                <a:solidFill>
                  <a:srgbClr val="000000"/>
                </a:solidFill>
                <a:effectLst/>
                <a:hlinkClick r:id="rId4"/>
              </a:rPr>
              <a:t>https://www.fjellhamarfotball.no/politiattest</a:t>
            </a:r>
            <a:r>
              <a:rPr lang="nb-NO" sz="1000" b="0" i="0" u="none" strike="noStrike" dirty="0">
                <a:solidFill>
                  <a:srgbClr val="000000"/>
                </a:solidFill>
                <a:effectLst/>
              </a:rPr>
              <a:t> </a:t>
            </a:r>
          </a:p>
          <a:p>
            <a:pPr>
              <a:lnSpc>
                <a:spcPct val="115000"/>
              </a:lnSpc>
              <a:spcBef>
                <a:spcPts val="500"/>
              </a:spcBef>
            </a:pPr>
            <a:r>
              <a:rPr lang="nb-NO" sz="1000" dirty="0">
                <a:effectLst/>
                <a:ea typeface="Times New Roman" panose="02020603050405020304" pitchFamily="18" charset="0"/>
              </a:rPr>
              <a:t>FFK dekker påmeldingsavgift til en cup årlig pr lag. Beløpsgrense per alderstrinn. De enhver tid gjeldene satser ligger i klubbhåndboken.</a:t>
            </a:r>
          </a:p>
          <a:p>
            <a:pPr marL="0" indent="0">
              <a:buNone/>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736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78C16-5820-A5C0-8CDA-F59B219C9D8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89EC85F-C40D-0CB4-0FAB-8FE2AA736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6DC069B0-9E81-11A8-1074-D0AB3EAE8660}"/>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F3704403-03DD-FD5C-AF55-18AC9329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BCD79F52-6ED0-1D19-703C-29E44F99F6BE}"/>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7er fotball</a:t>
            </a:r>
            <a:endParaRPr lang="nb-NO" sz="3600" dirty="0"/>
          </a:p>
        </p:txBody>
      </p:sp>
      <p:sp>
        <p:nvSpPr>
          <p:cNvPr id="3" name="Plassholder for innhold 2">
            <a:extLst>
              <a:ext uri="{FF2B5EF4-FFF2-40B4-BE49-F238E27FC236}">
                <a16:creationId xmlns:a16="http://schemas.microsoft.com/office/drawing/2014/main" id="{2DFBB024-63E0-6D56-5EAE-470C88D604A4}"/>
              </a:ext>
            </a:extLst>
          </p:cNvPr>
          <p:cNvSpPr>
            <a:spLocks noGrp="1"/>
          </p:cNvSpPr>
          <p:nvPr>
            <p:ph idx="1"/>
          </p:nvPr>
        </p:nvSpPr>
        <p:spPr>
          <a:xfrm>
            <a:off x="838200" y="2025941"/>
            <a:ext cx="5113919" cy="3742762"/>
          </a:xfrm>
        </p:spPr>
        <p:txBody>
          <a:bodyPr>
            <a:noAutofit/>
          </a:body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a:t>
            </a:r>
          </a:p>
          <a:p>
            <a:pPr>
              <a:lnSpc>
                <a:spcPct val="115000"/>
              </a:lnSpc>
              <a:spcBef>
                <a:spcPts val="500"/>
              </a:spcBef>
            </a:pPr>
            <a:r>
              <a:rPr lang="nb-NO" sz="1000" dirty="0">
                <a:ea typeface="Times New Roman" panose="02020603050405020304" pitchFamily="18" charset="0"/>
                <a:cs typeface="Times New Roman" panose="02020603050405020304" pitchFamily="18" charset="0"/>
              </a:rPr>
              <a:t>Tilnærmet lik spilletid for alle i seriespill og turneringer</a:t>
            </a:r>
          </a:p>
          <a:p>
            <a:pPr>
              <a:lnSpc>
                <a:spcPct val="115000"/>
              </a:lnSpc>
            </a:pPr>
            <a:r>
              <a:rPr lang="nb-NO" sz="1000" dirty="0">
                <a:ea typeface="Times New Roman" panose="02020603050405020304" pitchFamily="18" charset="0"/>
                <a:cs typeface="Times New Roman" panose="02020603050405020304" pitchFamily="18" charset="0"/>
              </a:rPr>
              <a:t>Spillerne som møter til kamp har like spilletid i kampen</a:t>
            </a:r>
          </a:p>
          <a:p>
            <a:pPr>
              <a:lnSpc>
                <a:spcPct val="115000"/>
              </a:lnSpc>
            </a:pPr>
            <a:r>
              <a:rPr lang="nb-NO" sz="1000" dirty="0">
                <a:ea typeface="Times New Roman" panose="02020603050405020304" pitchFamily="18" charset="0"/>
                <a:cs typeface="Times New Roman" panose="02020603050405020304" pitchFamily="18" charset="0"/>
              </a:rPr>
              <a:t>Etterstrebe at alle får spille på de forskjellige plassene på laget</a:t>
            </a:r>
          </a:p>
          <a:p>
            <a:pPr marL="342900" indent="-342900">
              <a:lnSpc>
                <a:spcPct val="115000"/>
              </a:lnSpc>
              <a:buFont typeface="+mj-lt"/>
              <a:buAutoNum type="arabicPeriod"/>
            </a:pPr>
            <a:endParaRPr lang="nb-NO" sz="1000" dirty="0">
              <a:ea typeface="Times New Roman" panose="02020603050405020304" pitchFamily="18" charset="0"/>
              <a:cs typeface="Times New Roman" panose="02020603050405020304" pitchFamily="18" charset="0"/>
            </a:endParaRPr>
          </a:p>
          <a:p>
            <a:pPr marL="0" indent="0">
              <a:lnSpc>
                <a:spcPct val="115000"/>
              </a:lnSpc>
              <a:buNone/>
            </a:pPr>
            <a:r>
              <a:rPr lang="nb-NO" sz="1000" b="1" dirty="0">
                <a:ea typeface="Times New Roman" panose="02020603050405020304" pitchFamily="18" charset="0"/>
                <a:cs typeface="Times New Roman" panose="02020603050405020304" pitchFamily="18" charset="0"/>
              </a:rPr>
              <a:t>Inndeling lag</a:t>
            </a:r>
          </a:p>
          <a:p>
            <a:pPr>
              <a:lnSpc>
                <a:spcPct val="115000"/>
              </a:lnSpc>
            </a:pPr>
            <a:r>
              <a:rPr lang="nb-NO" sz="1000" dirty="0">
                <a:ea typeface="Times New Roman" panose="02020603050405020304" pitchFamily="18" charset="0"/>
                <a:cs typeface="Times New Roman" panose="02020603050405020304" pitchFamily="18" charset="0"/>
              </a:rPr>
              <a:t>Klubben følger kretsens retningslinjer for påmelding av lag.</a:t>
            </a:r>
          </a:p>
          <a:p>
            <a:pPr>
              <a:lnSpc>
                <a:spcPct val="115000"/>
              </a:lnSpc>
            </a:pPr>
            <a:r>
              <a:rPr lang="nb-NO" sz="1000" dirty="0">
                <a:ea typeface="Times New Roman" panose="02020603050405020304" pitchFamily="18" charset="0"/>
                <a:cs typeface="Times New Roman" panose="02020603050405020304" pitchFamily="18" charset="0"/>
              </a:rPr>
              <a:t>Trenere melder på lag i seriespill utfra nivå i gruppa. Det skal ikke være statiske grupper, men flyt mellom hvem som spiller sammen i laget</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Trenere skal gi alle lag samme oppfølging. Det er viktig for alle spillerne å spille 7er fotball i sin årsklasse. Summen av spilletid skal være tilnærmet lik.</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Ekstralag G 10-11 år se egen side</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 turnering: Det sosiale i fokus. Oppfordres til jevne lag</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Spillerne som møter til kamp har tilnærmet lik spilletid i kampen</a:t>
            </a:r>
          </a:p>
          <a:p>
            <a:pPr marL="0" indent="0">
              <a:buNone/>
            </a:pPr>
            <a:endParaRPr lang="nb-NO" sz="1000" spc="-5" dirty="0">
              <a:solidFill>
                <a:srgbClr val="000000"/>
              </a:solidFill>
              <a:ea typeface="Times New Roman" panose="02020603050405020304" pitchFamily="18" charset="0"/>
            </a:endParaRPr>
          </a:p>
          <a:p>
            <a:pPr marL="0" indent="0">
              <a:buNone/>
            </a:pPr>
            <a:r>
              <a:rPr lang="nb-NO" sz="1000" spc="-5" dirty="0">
                <a:solidFill>
                  <a:srgbClr val="000000"/>
                </a:solidFill>
                <a:ea typeface="Times New Roman" panose="02020603050405020304" pitchFamily="18" charset="0"/>
              </a:rPr>
              <a:t>Anbefalt 9 spillere per lag, </a:t>
            </a:r>
            <a:r>
              <a:rPr lang="nb-NO" sz="1000" spc="-5" dirty="0" err="1">
                <a:solidFill>
                  <a:srgbClr val="000000"/>
                </a:solidFill>
                <a:ea typeface="Times New Roman" panose="02020603050405020304" pitchFamily="18" charset="0"/>
              </a:rPr>
              <a:t>max</a:t>
            </a:r>
            <a:r>
              <a:rPr lang="nb-NO" sz="1000" spc="-5" dirty="0">
                <a:solidFill>
                  <a:srgbClr val="000000"/>
                </a:solidFill>
                <a:ea typeface="Times New Roman" panose="02020603050405020304" pitchFamily="18" charset="0"/>
              </a:rPr>
              <a:t> 11 spillere per lag</a:t>
            </a: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09E6AA8D-A723-1871-7C89-5ABE53D7B892}"/>
              </a:ext>
            </a:extLst>
          </p:cNvPr>
          <p:cNvSpPr txBox="1">
            <a:spLocks/>
          </p:cNvSpPr>
          <p:nvPr/>
        </p:nvSpPr>
        <p:spPr>
          <a:xfrm>
            <a:off x="6385705" y="2044047"/>
            <a:ext cx="5113919" cy="37427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Turneringer</a:t>
            </a:r>
          </a:p>
          <a:p>
            <a:pPr>
              <a:lnSpc>
                <a:spcPct val="115000"/>
              </a:lnSpc>
              <a:spcBef>
                <a:spcPts val="500"/>
              </a:spcBef>
            </a:pPr>
            <a:r>
              <a:rPr lang="nb-NO" sz="1000" dirty="0">
                <a:ea typeface="Times New Roman" panose="02020603050405020304" pitchFamily="18" charset="0"/>
              </a:rPr>
              <a:t>Det anbefales at man deltar på 4-6 turneringer eksterne turneringer per påmeldt lag ved siden av seriespill. Lagleder har ansvar for påmelding til aktuelle turneringer. Fjellhamar FK arrangerer hvert år en egen cup på høsten og Vinterserie på vinteren, men de regnes som interne arr.  </a:t>
            </a:r>
          </a:p>
          <a:p>
            <a:pPr>
              <a:lnSpc>
                <a:spcPct val="115000"/>
              </a:lnSpc>
              <a:spcBef>
                <a:spcPts val="500"/>
              </a:spcBef>
            </a:pPr>
            <a:r>
              <a:rPr lang="nb-NO" sz="1000" dirty="0">
                <a:ea typeface="Times New Roman" panose="02020603050405020304" pitchFamily="18" charset="0"/>
              </a:rPr>
              <a:t>Turneringene skal avholdes innenfor rimelig reiseavstand (ca. 2 timer pr vei), og det skal være innenfor rimelige økonomiske grenser.</a:t>
            </a:r>
          </a:p>
          <a:p>
            <a:pPr>
              <a:lnSpc>
                <a:spcPct val="115000"/>
              </a:lnSpc>
              <a:spcBef>
                <a:spcPts val="500"/>
              </a:spcBef>
            </a:pPr>
            <a:r>
              <a:rPr lang="nb-NO" sz="1000" dirty="0">
                <a:ea typeface="Times New Roman" panose="02020603050405020304" pitchFamily="18" charset="0"/>
              </a:rPr>
              <a:t>En av turneringene </a:t>
            </a:r>
            <a:r>
              <a:rPr lang="nb-NO" sz="1000" u="sng" dirty="0">
                <a:ea typeface="Times New Roman" panose="02020603050405020304" pitchFamily="18" charset="0"/>
              </a:rPr>
              <a:t>skal</a:t>
            </a:r>
            <a:r>
              <a:rPr lang="nb-NO" sz="1000" dirty="0">
                <a:ea typeface="Times New Roman" panose="02020603050405020304" pitchFamily="18" charset="0"/>
              </a:rPr>
              <a:t> være med overnatting. </a:t>
            </a:r>
            <a:r>
              <a:rPr lang="nb-NO" sz="1000" dirty="0">
                <a:solidFill>
                  <a:srgbClr val="000000"/>
                </a:solidFill>
                <a:ea typeface="Times New Roman" panose="02020603050405020304" pitchFamily="18" charset="0"/>
              </a:rPr>
              <a:t>Retningslinjer for støtteapparat og foresatte i forbindelse med overnatting finnes her:</a:t>
            </a:r>
            <a:r>
              <a:rPr lang="nb-NO" sz="1000" b="0" i="0" u="none" strike="noStrike" dirty="0">
                <a:solidFill>
                  <a:srgbClr val="000000"/>
                </a:solidFill>
                <a:effectLst/>
              </a:rPr>
              <a:t> </a:t>
            </a:r>
            <a:r>
              <a:rPr lang="nb-NO" sz="1000" b="0" i="0" u="none" strike="noStrike" dirty="0">
                <a:solidFill>
                  <a:srgbClr val="000000"/>
                </a:solidFill>
                <a:effectLst/>
                <a:hlinkClick r:id="rId4"/>
              </a:rPr>
              <a:t>https://www.fjellhamarfotball.no/politiattest</a:t>
            </a:r>
            <a:r>
              <a:rPr lang="nb-NO" sz="1000" b="0" i="0" u="none" strike="noStrike" dirty="0">
                <a:solidFill>
                  <a:srgbClr val="000000"/>
                </a:solidFill>
                <a:effectLst/>
              </a:rPr>
              <a:t> </a:t>
            </a:r>
          </a:p>
          <a:p>
            <a:pPr>
              <a:lnSpc>
                <a:spcPct val="115000"/>
              </a:lnSpc>
              <a:spcBef>
                <a:spcPts val="500"/>
              </a:spcBef>
            </a:pPr>
            <a:r>
              <a:rPr lang="nb-NO" sz="1000" dirty="0">
                <a:ea typeface="Times New Roman" panose="02020603050405020304" pitchFamily="18" charset="0"/>
              </a:rPr>
              <a:t>Alle 11-års kull i FFK reiser på treningsleir. Gutter og jenter på samme tur.</a:t>
            </a:r>
          </a:p>
          <a:p>
            <a:pPr>
              <a:lnSpc>
                <a:spcPct val="115000"/>
              </a:lnSpc>
              <a:spcBef>
                <a:spcPts val="500"/>
              </a:spcBef>
            </a:pPr>
            <a:r>
              <a:rPr lang="nb-NO" sz="1000" dirty="0">
                <a:ea typeface="Times New Roman" panose="02020603050405020304" pitchFamily="18" charset="0"/>
              </a:rPr>
              <a:t>FFK dekker påmeldingsavgift til en cup årlig per lag. </a:t>
            </a:r>
            <a:r>
              <a:rPr lang="nb-NO" sz="1000" dirty="0">
                <a:effectLst/>
                <a:ea typeface="Times New Roman" panose="02020603050405020304" pitchFamily="18" charset="0"/>
              </a:rPr>
              <a:t>Beløpsgrense per alderstrinn. De enhver tid gjeldene satser ligger i klubbhåndboken.</a:t>
            </a:r>
            <a:endParaRPr lang="nb-NO" sz="1000" dirty="0">
              <a:ea typeface="Times New Roman" panose="02020603050405020304" pitchFamily="18" charset="0"/>
            </a:endParaRP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0281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994B1-B978-9336-8254-5DA6610946F0}"/>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5001F81-CFA1-D7A8-526A-7C91339FC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9BC9D2E4-DAB0-89E8-C49A-DF75647901CE}"/>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7B5B30AC-E352-5949-C9A9-319AB4631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478A3C42-9A31-2D8F-A9A7-6DDA6636CA7F}"/>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Ekstralag 7er fotball</a:t>
            </a:r>
            <a:endParaRPr lang="nb-NO" sz="3600" dirty="0"/>
          </a:p>
        </p:txBody>
      </p:sp>
      <p:sp>
        <p:nvSpPr>
          <p:cNvPr id="3" name="Plassholder for innhold 2">
            <a:extLst>
              <a:ext uri="{FF2B5EF4-FFF2-40B4-BE49-F238E27FC236}">
                <a16:creationId xmlns:a16="http://schemas.microsoft.com/office/drawing/2014/main" id="{187B9F31-52D6-9861-8B55-E5E2C066656B}"/>
              </a:ext>
            </a:extLst>
          </p:cNvPr>
          <p:cNvSpPr>
            <a:spLocks noGrp="1"/>
          </p:cNvSpPr>
          <p:nvPr>
            <p:ph idx="1"/>
          </p:nvPr>
        </p:nvSpPr>
        <p:spPr>
          <a:xfrm>
            <a:off x="838200" y="2025941"/>
            <a:ext cx="5113919" cy="3742762"/>
          </a:xfrm>
        </p:spPr>
        <p:txBody>
          <a:bodyPr>
            <a:noAutofit/>
          </a:bodyPr>
          <a:lstStyle/>
          <a:p>
            <a:pPr marL="0" indent="0">
              <a:buNone/>
            </a:pPr>
            <a:r>
              <a:rPr lang="nb-NO" sz="1000" b="1" dirty="0"/>
              <a:t>Ekstralag seriespill gutter 10-11 år</a:t>
            </a:r>
            <a:endParaRPr lang="nb-NO" sz="1000" dirty="0"/>
          </a:p>
          <a:p>
            <a:r>
              <a:rPr lang="nb-NO" sz="1000" dirty="0"/>
              <a:t>Fjellhamar FK følger kretsen sine retningslinjer for påmelding lag i seriespill.</a:t>
            </a:r>
          </a:p>
          <a:p>
            <a:r>
              <a:rPr lang="nb-NO" sz="1000" dirty="0"/>
              <a:t>I 10-11 års klassen gutter kan man melde på ett lag i ekstra lags-serien.</a:t>
            </a:r>
          </a:p>
          <a:p>
            <a:r>
              <a:rPr lang="nb-NO" sz="1000" dirty="0"/>
              <a:t>Ekstralag skal være et tilbud til spillere som viser stor interesse, og som ønsker et økt kamptilbud i helgene, utover sin deltagelse på kullets hovedlag.</a:t>
            </a:r>
          </a:p>
          <a:p>
            <a:r>
              <a:rPr lang="nb-NO" sz="1000" dirty="0"/>
              <a:t>Dette er et tilbud hvor akademispillere er prioritert, men enkeltindivider, som av ulike grunner ikke kan delta på akademiet, kan bli vurdert av kullets hovedtrener. Merk at det skal forekomme stor grad av rullering på de aktuelle spillerne, og at det ikke skal være faste lag.</a:t>
            </a: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185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CCACA-512D-B90E-715F-E5EAB95C3A77}"/>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F2B4071-F9F4-B96B-61E0-7693CF376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B8E70549-60DA-5AD4-A28A-092EEB1FBEF2}"/>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634ABFA6-3784-4A12-4492-2AD577BDB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8B7D8F2D-8FE6-F674-DD3D-221C10FAA3CA}"/>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9er fotball</a:t>
            </a:r>
            <a:br>
              <a:rPr lang="nb-NO" sz="3600" dirty="0">
                <a:ea typeface="Times New Roman" panose="02020603050405020304" pitchFamily="18" charset="0"/>
                <a:cs typeface="Times New Roman" panose="02020603050405020304" pitchFamily="18" charset="0"/>
              </a:rPr>
            </a:br>
            <a:r>
              <a:rPr lang="nb-NO" sz="2400" dirty="0">
                <a:solidFill>
                  <a:srgbClr val="FF0000"/>
                </a:solidFill>
                <a:ea typeface="Times New Roman" panose="02020603050405020304" pitchFamily="18" charset="0"/>
                <a:cs typeface="Times New Roman" panose="02020603050405020304" pitchFamily="18" charset="0"/>
              </a:rPr>
              <a:t>12 år</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58DA8D00-3504-501A-8396-40E44335F071}"/>
              </a:ext>
            </a:extLst>
          </p:cNvPr>
          <p:cNvSpPr>
            <a:spLocks noGrp="1"/>
          </p:cNvSpPr>
          <p:nvPr>
            <p:ph idx="1"/>
          </p:nvPr>
        </p:nvSpPr>
        <p:spPr>
          <a:xfrm>
            <a:off x="838200" y="2025941"/>
            <a:ext cx="5113919" cy="3742762"/>
          </a:xfrm>
        </p:spPr>
        <p:txBody>
          <a:bodyPr>
            <a:noAutofit/>
          </a:body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a:t>
            </a:r>
          </a:p>
          <a:p>
            <a:pPr>
              <a:lnSpc>
                <a:spcPct val="115000"/>
              </a:lnSpc>
              <a:spcBef>
                <a:spcPts val="500"/>
              </a:spcBef>
            </a:pPr>
            <a:r>
              <a:rPr lang="nb-NO" sz="1000" dirty="0">
                <a:ea typeface="Times New Roman" panose="02020603050405020304" pitchFamily="18" charset="0"/>
                <a:cs typeface="Times New Roman" panose="02020603050405020304" pitchFamily="18" charset="0"/>
              </a:rPr>
              <a:t>Tilnærmet lik spilletid for alle i seriespill og turneringer</a:t>
            </a:r>
          </a:p>
          <a:p>
            <a:pPr>
              <a:lnSpc>
                <a:spcPct val="115000"/>
              </a:lnSpc>
            </a:pPr>
            <a:r>
              <a:rPr lang="nb-NO" sz="1000" dirty="0">
                <a:ea typeface="Times New Roman" panose="02020603050405020304" pitchFamily="18" charset="0"/>
                <a:cs typeface="Times New Roman" panose="02020603050405020304" pitchFamily="18" charset="0"/>
              </a:rPr>
              <a:t>Spillerne som møter til kamp har tilnærmet lik spilletid i kampen</a:t>
            </a:r>
          </a:p>
          <a:p>
            <a:pPr>
              <a:lnSpc>
                <a:spcPct val="115000"/>
              </a:lnSpc>
            </a:pPr>
            <a:r>
              <a:rPr lang="nb-NO" sz="1000" dirty="0">
                <a:ea typeface="Times New Roman" panose="02020603050405020304" pitchFamily="18" charset="0"/>
                <a:cs typeface="Times New Roman" panose="02020603050405020304" pitchFamily="18" charset="0"/>
              </a:rPr>
              <a:t>Etterstrebe at alle får spille på de forskjellige plassene på laget</a:t>
            </a:r>
          </a:p>
          <a:p>
            <a:pPr marL="0" indent="0">
              <a:lnSpc>
                <a:spcPct val="115000"/>
              </a:lnSpc>
              <a:buNone/>
            </a:pPr>
            <a:r>
              <a:rPr lang="nb-NO" sz="1000" b="1" dirty="0">
                <a:ea typeface="Times New Roman" panose="02020603050405020304" pitchFamily="18" charset="0"/>
                <a:cs typeface="Times New Roman" panose="02020603050405020304" pitchFamily="18" charset="0"/>
              </a:rPr>
              <a:t>Inndeling lag</a:t>
            </a:r>
          </a:p>
          <a:p>
            <a:pPr>
              <a:lnSpc>
                <a:spcPct val="115000"/>
              </a:lnSpc>
            </a:pPr>
            <a:r>
              <a:rPr lang="nb-NO" sz="1000" dirty="0">
                <a:ea typeface="Times New Roman" panose="02020603050405020304" pitchFamily="18" charset="0"/>
                <a:cs typeface="Times New Roman" panose="02020603050405020304" pitchFamily="18" charset="0"/>
              </a:rPr>
              <a:t>Klubben følger kretsens retningslinjer for påmelding av lag</a:t>
            </a:r>
          </a:p>
          <a:p>
            <a:pPr>
              <a:lnSpc>
                <a:spcPct val="115000"/>
              </a:lnSpc>
            </a:pPr>
            <a:r>
              <a:rPr lang="nb-NO" sz="1000" dirty="0">
                <a:ea typeface="Times New Roman" panose="02020603050405020304" pitchFamily="18" charset="0"/>
                <a:cs typeface="Times New Roman" panose="02020603050405020304" pitchFamily="18" charset="0"/>
              </a:rPr>
              <a:t>Trenere melder på lag i seriespill utfra nivå. Må ikke være statiske grupper, men flyt mellom nivåene.</a:t>
            </a:r>
          </a:p>
          <a:p>
            <a:pPr>
              <a:lnSpc>
                <a:spcPct val="115000"/>
              </a:lnSpc>
            </a:pPr>
            <a:r>
              <a:rPr lang="nb-NO" sz="1000" dirty="0">
                <a:ea typeface="Times New Roman" panose="02020603050405020304" pitchFamily="18" charset="0"/>
                <a:cs typeface="Times New Roman" panose="02020603050405020304" pitchFamily="18" charset="0"/>
              </a:rPr>
              <a:t>Trener skal gi alle lag samme oppfølging. Det er viktig for alle spillerne å spille 9er fotball i sin årsklasse. Summen av spilletid skal være tilnærmet lik.</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Differensiering: Spillerne bør spille på det nivå de behersker; </a:t>
            </a:r>
            <a:r>
              <a:rPr lang="nb-NO" sz="1000" dirty="0" err="1">
                <a:ea typeface="Times New Roman" panose="02020603050405020304" pitchFamily="18" charset="0"/>
                <a:cs typeface="Times New Roman" panose="02020603050405020304" pitchFamily="18" charset="0"/>
              </a:rPr>
              <a:t>dvs</a:t>
            </a:r>
            <a:r>
              <a:rPr lang="nb-NO" sz="1000" dirty="0">
                <a:ea typeface="Times New Roman" panose="02020603050405020304" pitchFamily="18" charset="0"/>
                <a:cs typeface="Times New Roman" panose="02020603050405020304" pitchFamily="18" charset="0"/>
              </a:rPr>
              <a:t> at spillerne ikke nødvendigvis skal spille like mye i begge klassene, men det skal være en rullering.</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 seriespill: alle spillerne skal minimum spille tre kamper i hver klasse</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 turnering: Det sosiale i fokus. Oppfordres til jevne lag</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Spillerne som møter til kamp har tilnærmet lik spilletid i kampen</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Tilnærmet lik spilletid for de to lagene totalt sett</a:t>
            </a:r>
          </a:p>
          <a:p>
            <a:pPr marL="742950" lvl="1" indent="-285750">
              <a:lnSpc>
                <a:spcPct val="115000"/>
              </a:lnSpc>
              <a:buFont typeface="+mj-lt"/>
              <a:buAutoNum type="alphaLcPeriod"/>
            </a:pPr>
            <a:r>
              <a:rPr lang="nb-NO" sz="1000" spc="-5" dirty="0">
                <a:solidFill>
                  <a:srgbClr val="000000"/>
                </a:solidFill>
                <a:ea typeface="Times New Roman" panose="02020603050405020304" pitchFamily="18" charset="0"/>
              </a:rPr>
              <a:t>Anbefalt 12 spillere per lag, maks 14 spillere per lag</a:t>
            </a:r>
            <a:endParaRPr lang="nb-NO" sz="1000" dirty="0">
              <a:ea typeface="Times New Roman" panose="02020603050405020304" pitchFamily="18" charset="0"/>
              <a:cs typeface="Times New Roman" panose="02020603050405020304" pitchFamily="18" charset="0"/>
            </a:endParaRP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53FD874D-3B09-92F6-2CD9-E0535322EA44}"/>
              </a:ext>
            </a:extLst>
          </p:cNvPr>
          <p:cNvSpPr txBox="1">
            <a:spLocks/>
          </p:cNvSpPr>
          <p:nvPr/>
        </p:nvSpPr>
        <p:spPr>
          <a:xfrm>
            <a:off x="6385705" y="2025941"/>
            <a:ext cx="5113919" cy="37427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Turneringer</a:t>
            </a:r>
          </a:p>
          <a:p>
            <a:pPr>
              <a:lnSpc>
                <a:spcPct val="115000"/>
              </a:lnSpc>
              <a:spcBef>
                <a:spcPts val="500"/>
              </a:spcBef>
            </a:pPr>
            <a:r>
              <a:rPr lang="nb-NO" sz="1000" dirty="0">
                <a:ea typeface="Times New Roman" panose="02020603050405020304" pitchFamily="18" charset="0"/>
              </a:rPr>
              <a:t>Det anbefales at man deltar på inntil 4 </a:t>
            </a:r>
            <a:r>
              <a:rPr lang="nb-NO" sz="1000" dirty="0" err="1">
                <a:ea typeface="Times New Roman" panose="02020603050405020304" pitchFamily="18" charset="0"/>
              </a:rPr>
              <a:t>stk</a:t>
            </a:r>
            <a:r>
              <a:rPr lang="nb-NO" sz="1000" dirty="0">
                <a:ea typeface="Times New Roman" panose="02020603050405020304" pitchFamily="18" charset="0"/>
              </a:rPr>
              <a:t> eksterne turneringer pr påmeldt lag ved siden av seriespill. Lagleder har ansvar for påmelding til aktuelle turneringer. Fjellhamar FK arrangerer hvert år en egen cup på høsten og Vinterserie på vinteren, men de regnes som interne arr.  </a:t>
            </a:r>
          </a:p>
          <a:p>
            <a:pPr>
              <a:lnSpc>
                <a:spcPct val="115000"/>
              </a:lnSpc>
              <a:spcBef>
                <a:spcPts val="500"/>
              </a:spcBef>
            </a:pPr>
            <a:r>
              <a:rPr lang="nb-NO" sz="1000" dirty="0">
                <a:ea typeface="Times New Roman" panose="02020603050405020304" pitchFamily="18" charset="0"/>
              </a:rPr>
              <a:t>Turneringene skal avholdes innenfor rimelig reiseavstand, og det skal være innenfor rimelige økonomiske grenser.</a:t>
            </a:r>
          </a:p>
          <a:p>
            <a:pPr>
              <a:lnSpc>
                <a:spcPct val="115000"/>
              </a:lnSpc>
              <a:spcBef>
                <a:spcPts val="500"/>
              </a:spcBef>
            </a:pPr>
            <a:r>
              <a:rPr lang="nb-NO" sz="1000" dirty="0">
                <a:ea typeface="Times New Roman" panose="02020603050405020304" pitchFamily="18" charset="0"/>
              </a:rPr>
              <a:t>En av turneringene </a:t>
            </a:r>
            <a:r>
              <a:rPr lang="nb-NO" sz="1000" b="1" dirty="0">
                <a:ea typeface="Times New Roman" panose="02020603050405020304" pitchFamily="18" charset="0"/>
              </a:rPr>
              <a:t>skal</a:t>
            </a:r>
            <a:r>
              <a:rPr lang="nb-NO" sz="1000" dirty="0">
                <a:ea typeface="Times New Roman" panose="02020603050405020304" pitchFamily="18" charset="0"/>
              </a:rPr>
              <a:t> være med overnatting. </a:t>
            </a:r>
            <a:r>
              <a:rPr lang="nb-NO" sz="1000" dirty="0">
                <a:solidFill>
                  <a:srgbClr val="000000"/>
                </a:solidFill>
                <a:ea typeface="Times New Roman" panose="02020603050405020304" pitchFamily="18" charset="0"/>
              </a:rPr>
              <a:t>Retningslinjer for støtteapparat og foresatte i forbindelse med overnatting finnes her:</a:t>
            </a:r>
            <a:r>
              <a:rPr lang="nb-NO" sz="1000" b="0" i="0" u="none" strike="noStrike" dirty="0">
                <a:solidFill>
                  <a:srgbClr val="000000"/>
                </a:solidFill>
                <a:effectLst/>
              </a:rPr>
              <a:t> </a:t>
            </a:r>
            <a:r>
              <a:rPr lang="nb-NO" sz="1000" b="0" i="0" u="none" strike="noStrike" dirty="0">
                <a:solidFill>
                  <a:srgbClr val="000000"/>
                </a:solidFill>
                <a:effectLst/>
                <a:hlinkClick r:id="rId4"/>
              </a:rPr>
              <a:t>https://www.fjellhamarfotball.no/politiattest</a:t>
            </a:r>
            <a:r>
              <a:rPr lang="nb-NO" sz="1000" b="0" i="0" u="none" strike="noStrike" dirty="0">
                <a:solidFill>
                  <a:srgbClr val="000000"/>
                </a:solidFill>
                <a:effectLst/>
              </a:rPr>
              <a:t> </a:t>
            </a:r>
          </a:p>
          <a:p>
            <a:pPr>
              <a:lnSpc>
                <a:spcPct val="115000"/>
              </a:lnSpc>
              <a:spcBef>
                <a:spcPts val="500"/>
              </a:spcBef>
            </a:pPr>
            <a:r>
              <a:rPr lang="nb-NO" sz="1000" dirty="0">
                <a:ea typeface="Times New Roman" panose="02020603050405020304" pitchFamily="18" charset="0"/>
              </a:rPr>
              <a:t>FFK dekker påmeldingsavgift til en cup årlig per lag. </a:t>
            </a:r>
            <a:r>
              <a:rPr lang="nb-NO" sz="1000" dirty="0">
                <a:effectLst/>
                <a:ea typeface="Times New Roman" panose="02020603050405020304" pitchFamily="18" charset="0"/>
              </a:rPr>
              <a:t>Beløpsgrense per alderstrinn. De enhver tid gjeldene satser ligger i klubbhåndboken.</a:t>
            </a:r>
            <a:endParaRPr lang="nb-NO" sz="1000" dirty="0">
              <a:ea typeface="Times New Roman" panose="02020603050405020304" pitchFamily="18" charset="0"/>
            </a:endParaRP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4169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701CB-5F6C-311C-D7C0-58B3A31A588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CA2B4BD-7C4E-DCE6-A705-3F7296D4F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88F954-0AD0-D406-2EF2-CE4ABA93B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Bilde 5" descr="Et bilde som inneholder Grafikk, logo, Karminrød, grafisk design&#10;&#10;Automatisk generert beskrivelse">
            <a:extLst>
              <a:ext uri="{FF2B5EF4-FFF2-40B4-BE49-F238E27FC236}">
                <a16:creationId xmlns:a16="http://schemas.microsoft.com/office/drawing/2014/main" id="{01A12318-6D6E-10E8-1391-C8FDA34DA01E}"/>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365125"/>
            <a:ext cx="9669642" cy="6857990"/>
          </a:xfrm>
          <a:prstGeom prst="rect">
            <a:avLst/>
          </a:prstGeom>
        </p:spPr>
      </p:pic>
      <p:sp>
        <p:nvSpPr>
          <p:cNvPr id="2" name="Tittel 1">
            <a:extLst>
              <a:ext uri="{FF2B5EF4-FFF2-40B4-BE49-F238E27FC236}">
                <a16:creationId xmlns:a16="http://schemas.microsoft.com/office/drawing/2014/main" id="{9E0E902A-38ED-5426-5424-2CAC8344A920}"/>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9er og 11er fotball</a:t>
            </a:r>
            <a:br>
              <a:rPr lang="nb-NO" sz="3600" dirty="0">
                <a:ea typeface="Times New Roman" panose="02020603050405020304" pitchFamily="18" charset="0"/>
                <a:cs typeface="Times New Roman" panose="02020603050405020304" pitchFamily="18" charset="0"/>
              </a:rPr>
            </a:br>
            <a:r>
              <a:rPr lang="nb-NO" sz="2400" dirty="0">
                <a:solidFill>
                  <a:srgbClr val="FF0000"/>
                </a:solidFill>
                <a:ea typeface="Times New Roman" panose="02020603050405020304" pitchFamily="18" charset="0"/>
                <a:cs typeface="Times New Roman" panose="02020603050405020304" pitchFamily="18" charset="0"/>
              </a:rPr>
              <a:t>13-14 år</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4DD16DED-C8EC-027A-BA9A-974B6605721A}"/>
              </a:ext>
            </a:extLst>
          </p:cNvPr>
          <p:cNvSpPr>
            <a:spLocks noGrp="1"/>
          </p:cNvSpPr>
          <p:nvPr>
            <p:ph idx="1"/>
          </p:nvPr>
        </p:nvSpPr>
        <p:spPr>
          <a:xfrm>
            <a:off x="838200" y="2025941"/>
            <a:ext cx="5152169" cy="3742762"/>
          </a:xfrm>
        </p:spPr>
        <p:txBody>
          <a:bodyPr>
            <a:noAutofit/>
          </a:body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Seriespill</a:t>
            </a:r>
          </a:p>
          <a:p>
            <a:r>
              <a:rPr lang="nb-NO" sz="1000" dirty="0">
                <a:solidFill>
                  <a:srgbClr val="000000"/>
                </a:solidFill>
                <a:ea typeface="Times New Roman" panose="02020603050405020304" pitchFamily="18" charset="0"/>
              </a:rPr>
              <a:t>Det skal ikke tas ut faste lagstropper til de forskjellige kamparenaene, men rulleres ut fra utviklingen, både fotballmessig og holdningsmessig, utover i sesongen. Noen vil spille bare på 1. laget noen bare på 2. laget og noen på begge i større og mindre grad. Viktig at det ikke er «stengte dører» mellom de forskjellige kamparenaen.</a:t>
            </a:r>
          </a:p>
          <a:p>
            <a:r>
              <a:rPr lang="nb-NO" sz="1000" dirty="0">
                <a:solidFill>
                  <a:srgbClr val="000000"/>
                </a:solidFill>
                <a:ea typeface="Courier New" panose="02070309020205020404" pitchFamily="49" charset="0"/>
              </a:rPr>
              <a:t>Antall spiller på kamp 9er: anbefalt 11 spillere per lag, </a:t>
            </a:r>
            <a:r>
              <a:rPr lang="nb-NO" sz="1000" dirty="0" err="1">
                <a:solidFill>
                  <a:srgbClr val="000000"/>
                </a:solidFill>
                <a:ea typeface="Courier New" panose="02070309020205020404" pitchFamily="49" charset="0"/>
              </a:rPr>
              <a:t>max</a:t>
            </a:r>
            <a:r>
              <a:rPr lang="nb-NO" sz="1000" dirty="0">
                <a:solidFill>
                  <a:srgbClr val="000000"/>
                </a:solidFill>
                <a:ea typeface="Courier New" panose="02070309020205020404" pitchFamily="49" charset="0"/>
              </a:rPr>
              <a:t> 12-13 spillere per lag</a:t>
            </a:r>
            <a:endParaRPr lang="nb-NO" sz="1000" dirty="0">
              <a:ea typeface="Courier New" panose="02070309020205020404" pitchFamily="49" charset="0"/>
            </a:endParaRPr>
          </a:p>
          <a:p>
            <a:pPr fontAlgn="base">
              <a:buClr>
                <a:srgbClr val="000000"/>
              </a:buClr>
              <a:buSzPts val="1100"/>
              <a:tabLst>
                <a:tab pos="228600" algn="l"/>
              </a:tabLst>
            </a:pPr>
            <a:r>
              <a:rPr lang="nb-NO" sz="1000" dirty="0">
                <a:solidFill>
                  <a:srgbClr val="000000"/>
                </a:solidFill>
                <a:ea typeface="Courier New" panose="02070309020205020404" pitchFamily="49" charset="0"/>
              </a:rPr>
              <a:t>Antall spiller på kamp 11er: anbefalt 14 spillere per lag, </a:t>
            </a:r>
            <a:r>
              <a:rPr lang="nb-NO" sz="1000" dirty="0" err="1">
                <a:solidFill>
                  <a:srgbClr val="000000"/>
                </a:solidFill>
                <a:ea typeface="Courier New" panose="02070309020205020404" pitchFamily="49" charset="0"/>
              </a:rPr>
              <a:t>max</a:t>
            </a:r>
            <a:r>
              <a:rPr lang="nb-NO" sz="1000" dirty="0">
                <a:solidFill>
                  <a:srgbClr val="000000"/>
                </a:solidFill>
                <a:ea typeface="Courier New" panose="02070309020205020404" pitchFamily="49" charset="0"/>
              </a:rPr>
              <a:t> 16 spillere per lag</a:t>
            </a:r>
            <a:endParaRPr lang="nb-NO" sz="1000" dirty="0">
              <a:solidFill>
                <a:srgbClr val="000000"/>
              </a:solidFill>
              <a:ea typeface="Courier New" panose="02070309020205020404" pitchFamily="49" charset="0"/>
              <a:cs typeface="Times New Roman" panose="02020603050405020304" pitchFamily="18" charset="0"/>
            </a:endParaRPr>
          </a:p>
          <a:p>
            <a:pPr fontAlgn="base">
              <a:buClr>
                <a:srgbClr val="000000"/>
              </a:buClr>
              <a:buSzPts val="1100"/>
              <a:tabLst>
                <a:tab pos="228600" algn="l"/>
              </a:tabLst>
            </a:pPr>
            <a:r>
              <a:rPr lang="nb-NO" sz="1000" dirty="0">
                <a:ea typeface="Times New Roman" panose="02020603050405020304" pitchFamily="18" charset="0"/>
                <a:cs typeface="Times New Roman" panose="02020603050405020304" pitchFamily="18" charset="0"/>
              </a:rPr>
              <a:t>Spillerne som møter til kamp bør minimum spille 15-20 min av kampen. I kamper hvor dette ikke har latt seg overholde, skal dette kompenseres for i senere seriekamp.</a:t>
            </a:r>
          </a:p>
          <a:p>
            <a:r>
              <a:rPr lang="nb-NO" sz="1000" dirty="0">
                <a:ea typeface="Times New Roman" panose="02020603050405020304" pitchFamily="18" charset="0"/>
                <a:cs typeface="Times New Roman" panose="02020603050405020304" pitchFamily="18" charset="0"/>
              </a:rPr>
              <a:t>Trener har et særskilt ansvar for å følge opp spillere som spiller mindre.</a:t>
            </a:r>
          </a:p>
          <a:p>
            <a:r>
              <a:rPr lang="nb-NO" sz="1000" dirty="0">
                <a:ea typeface="Times New Roman" panose="02020603050405020304" pitchFamily="18" charset="0"/>
                <a:cs typeface="Times New Roman" panose="02020603050405020304" pitchFamily="18" charset="0"/>
              </a:rPr>
              <a:t>Hvis det finnes 7er-serie bør man melde på et lag for å gi mer spilletid til de som spiller mindre i 11er-serien.</a:t>
            </a:r>
          </a:p>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Turneringer</a:t>
            </a:r>
          </a:p>
          <a:p>
            <a:pPr>
              <a:lnSpc>
                <a:spcPct val="115000"/>
              </a:lnSpc>
              <a:spcBef>
                <a:spcPts val="500"/>
              </a:spcBef>
            </a:pPr>
            <a:r>
              <a:rPr lang="nb-NO" sz="1000" dirty="0">
                <a:ea typeface="Times New Roman" panose="02020603050405020304" pitchFamily="18" charset="0"/>
              </a:rPr>
              <a:t>FFK oppfordrer sterkt til at lagene i klubben deltar på cup i Skandinavia for ungdomsfotballen.</a:t>
            </a:r>
          </a:p>
          <a:p>
            <a:pPr>
              <a:lnSpc>
                <a:spcPct val="115000"/>
              </a:lnSpc>
              <a:spcBef>
                <a:spcPts val="500"/>
              </a:spcBef>
            </a:pPr>
            <a:r>
              <a:rPr lang="nb-NO" sz="1000" dirty="0">
                <a:ea typeface="Times New Roman" panose="02020603050405020304" pitchFamily="18" charset="0"/>
              </a:rPr>
              <a:t>Det anbefales at man deltar på inntil 4 eksterne turneringer per lag. Noen cuper med sosial profil og jevne lag,  andre cuper med 1.lag og 2. lag etter uttak. 2.lagene bør også meldes på cuper med tilpasset nivå. FFK dekker et lag i inne KM, men hver gruppe kan melde på to lag.</a:t>
            </a:r>
          </a:p>
          <a:p>
            <a:pPr>
              <a:lnSpc>
                <a:spcPct val="115000"/>
              </a:lnSpc>
              <a:spcBef>
                <a:spcPts val="500"/>
              </a:spcBef>
            </a:pPr>
            <a:r>
              <a:rPr lang="nb-NO" sz="1000" dirty="0">
                <a:ea typeface="Times New Roman" panose="02020603050405020304" pitchFamily="18" charset="0"/>
              </a:rPr>
              <a:t>En av turneringene skal være med overnatting. </a:t>
            </a:r>
            <a:r>
              <a:rPr lang="nb-NO" sz="1000" dirty="0">
                <a:solidFill>
                  <a:srgbClr val="000000"/>
                </a:solidFill>
                <a:ea typeface="Times New Roman" panose="02020603050405020304" pitchFamily="18" charset="0"/>
              </a:rPr>
              <a:t>Retningslinjer for støtteapparat og foresatte i forbindelse med overnatting finnes her:</a:t>
            </a:r>
            <a:r>
              <a:rPr lang="nb-NO" sz="1000" b="0" i="0" u="none" strike="noStrike" dirty="0">
                <a:solidFill>
                  <a:srgbClr val="000000"/>
                </a:solidFill>
                <a:effectLst/>
              </a:rPr>
              <a:t> </a:t>
            </a:r>
            <a:r>
              <a:rPr lang="nb-NO" sz="1000" b="0" i="0" u="none" strike="noStrike" dirty="0">
                <a:solidFill>
                  <a:srgbClr val="000000"/>
                </a:solidFill>
                <a:effectLst/>
                <a:hlinkClick r:id="rId4"/>
              </a:rPr>
              <a:t>https://www.fjellhamarfotball.no/politiattest</a:t>
            </a:r>
            <a:r>
              <a:rPr lang="nb-NO" sz="1000" b="0" i="0" u="none" strike="noStrike" dirty="0">
                <a:solidFill>
                  <a:srgbClr val="000000"/>
                </a:solidFill>
                <a:effectLst/>
              </a:rPr>
              <a:t> </a:t>
            </a:r>
          </a:p>
          <a:p>
            <a:pPr>
              <a:lnSpc>
                <a:spcPct val="115000"/>
              </a:lnSpc>
              <a:spcBef>
                <a:spcPts val="500"/>
              </a:spcBef>
            </a:pPr>
            <a:r>
              <a:rPr lang="nb-NO" sz="1000" dirty="0">
                <a:ea typeface="Times New Roman" panose="02020603050405020304" pitchFamily="18" charset="0"/>
              </a:rPr>
              <a:t>FFK dekker i tillegg en påmeldingsavgift til en cup årlig pr lag. </a:t>
            </a:r>
            <a:r>
              <a:rPr lang="nb-NO" sz="1000" dirty="0">
                <a:effectLst/>
                <a:ea typeface="Times New Roman" panose="02020603050405020304" pitchFamily="18" charset="0"/>
              </a:rPr>
              <a:t>Beløpsgrense per alderstrinn. De enhver tid gjeldene satser ligger i klubbhåndboken.</a:t>
            </a:r>
            <a:endParaRPr lang="nb-NO" sz="1000" dirty="0">
              <a:ea typeface="Times New Roman" panose="02020603050405020304" pitchFamily="18" charset="0"/>
            </a:endParaRPr>
          </a:p>
          <a:p>
            <a:pPr marL="0" indent="0">
              <a:buNone/>
            </a:pPr>
            <a:endParaRPr lang="nb-NO" sz="1000" dirty="0">
              <a:ea typeface="Times New Roman" panose="02020603050405020304" pitchFamily="18" charset="0"/>
              <a:cs typeface="Times New Roman" panose="02020603050405020304" pitchFamily="18" charset="0"/>
            </a:endParaRP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C01D4408-5910-AD07-E858-0B79AAEAD660}"/>
              </a:ext>
            </a:extLst>
          </p:cNvPr>
          <p:cNvSpPr txBox="1">
            <a:spLocks/>
          </p:cNvSpPr>
          <p:nvPr/>
        </p:nvSpPr>
        <p:spPr>
          <a:xfrm>
            <a:off x="6385705" y="2116471"/>
            <a:ext cx="5410960" cy="37427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Det kan differensieres på spilletid ut fra følgende faktorer:</a:t>
            </a:r>
          </a:p>
          <a:p>
            <a:pPr marL="1200150" lvl="2" indent="-285750">
              <a:lnSpc>
                <a:spcPct val="100000"/>
              </a:lnSpc>
            </a:pPr>
            <a:r>
              <a:rPr lang="nb-NO" sz="1000" dirty="0"/>
              <a:t>Treningsoppmøte (annen treningsaktivitet skal medregnes)</a:t>
            </a:r>
            <a:endParaRPr lang="nb-NO" sz="1000" dirty="0">
              <a:ea typeface="Times New Roman" panose="02020603050405020304" pitchFamily="18" charset="0"/>
              <a:cs typeface="Times New Roman" panose="02020603050405020304" pitchFamily="18" charset="0"/>
            </a:endParaRPr>
          </a:p>
          <a:p>
            <a:pPr marL="1200150" lvl="2" indent="-285750">
              <a:lnSpc>
                <a:spcPct val="100000"/>
              </a:lnSpc>
            </a:pPr>
            <a:r>
              <a:rPr lang="nb-NO" sz="1000" dirty="0">
                <a:ea typeface="Times New Roman" panose="02020603050405020304" pitchFamily="18" charset="0"/>
                <a:cs typeface="Times New Roman" panose="02020603050405020304" pitchFamily="18" charset="0"/>
              </a:rPr>
              <a:t>Iver/motivasjon</a:t>
            </a:r>
          </a:p>
          <a:p>
            <a:pPr marL="1200150" lvl="2" indent="-285750">
              <a:lnSpc>
                <a:spcPct val="100000"/>
              </a:lnSpc>
            </a:pPr>
            <a:r>
              <a:rPr lang="nb-NO" sz="1000" dirty="0">
                <a:ea typeface="Times New Roman" panose="02020603050405020304" pitchFamily="18" charset="0"/>
                <a:cs typeface="Times New Roman" panose="02020603050405020304" pitchFamily="18" charset="0"/>
              </a:rPr>
              <a:t>Ferdighet</a:t>
            </a:r>
          </a:p>
          <a:p>
            <a:pPr marL="1200150" lvl="2" indent="-285750">
              <a:lnSpc>
                <a:spcPct val="100000"/>
              </a:lnSpc>
            </a:pPr>
            <a:r>
              <a:rPr lang="nb-NO" sz="1000" dirty="0">
                <a:ea typeface="Times New Roman" panose="02020603050405020304" pitchFamily="18" charset="0"/>
                <a:cs typeface="Times New Roman" panose="02020603050405020304" pitchFamily="18" charset="0"/>
              </a:rPr>
              <a:t>Holdninger/oppførsel</a:t>
            </a:r>
          </a:p>
          <a:p>
            <a:pPr marL="1200150" lvl="2" indent="-285750">
              <a:lnSpc>
                <a:spcPct val="100000"/>
              </a:lnSpc>
            </a:pPr>
            <a:r>
              <a:rPr lang="nb-NO" sz="1000" dirty="0">
                <a:ea typeface="Times New Roman" panose="02020603050405020304" pitchFamily="18" charset="0"/>
                <a:cs typeface="Times New Roman" panose="02020603050405020304" pitchFamily="18" charset="0"/>
              </a:rPr>
              <a:t>Kampmotstander</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Alle spillerne skal minimum være på banen i 15 – 20 min i kampen. I tilfeller hvor dette ikke har latt seg overholde, skal dette kompenseres for senere i turneringen eller ved neste turnering og/eller i seriekamper.</a:t>
            </a:r>
          </a:p>
          <a:p>
            <a:pPr marL="742950" lvl="1" indent="-285750">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 innendørs turneringer med småbanespill skal det turneringen sett under ett være tilnærmet lik spilletid.</a:t>
            </a: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2571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AC313-1168-68B3-CC5D-E0917738E834}"/>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4F8F724-B518-980E-130B-896884720A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C6EEFA4-D2C7-587D-56FB-F8BDA9960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19EACC27-F786-81CC-3A68-F484F28FEFBA}"/>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11er fotball</a:t>
            </a:r>
            <a:br>
              <a:rPr lang="nb-NO" sz="3600" dirty="0">
                <a:ea typeface="Times New Roman" panose="02020603050405020304" pitchFamily="18" charset="0"/>
                <a:cs typeface="Times New Roman" panose="02020603050405020304" pitchFamily="18" charset="0"/>
              </a:rPr>
            </a:br>
            <a:r>
              <a:rPr lang="nb-NO" sz="2400" dirty="0">
                <a:solidFill>
                  <a:srgbClr val="FF0000"/>
                </a:solidFill>
                <a:ea typeface="Times New Roman" panose="02020603050405020304" pitchFamily="18" charset="0"/>
                <a:cs typeface="Times New Roman" panose="02020603050405020304" pitchFamily="18" charset="0"/>
              </a:rPr>
              <a:t>15-19 år</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E81644B6-F3C0-B1AD-34E6-5F0492922498}"/>
              </a:ext>
            </a:extLst>
          </p:cNvPr>
          <p:cNvSpPr>
            <a:spLocks noGrp="1"/>
          </p:cNvSpPr>
          <p:nvPr>
            <p:ph idx="1"/>
          </p:nvPr>
        </p:nvSpPr>
        <p:spPr>
          <a:xfrm>
            <a:off x="838200" y="2025941"/>
            <a:ext cx="5113919" cy="3742762"/>
          </a:xfrm>
        </p:spPr>
        <p:txBody>
          <a:bodyPr>
            <a:noAutofit/>
          </a:body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 seriespill</a:t>
            </a:r>
          </a:p>
          <a:p>
            <a:pPr>
              <a:lnSpc>
                <a:spcPct val="115000"/>
              </a:lnSpc>
              <a:spcBef>
                <a:spcPts val="500"/>
              </a:spcBef>
            </a:pPr>
            <a:r>
              <a:rPr lang="nb-NO" sz="1000" dirty="0">
                <a:solidFill>
                  <a:srgbClr val="000000"/>
                </a:solidFill>
                <a:ea typeface="Times New Roman" panose="02020603050405020304" pitchFamily="18" charset="0"/>
              </a:rPr>
              <a:t>Det skal ikke tas ut faste lags tropper til de forskjellige kamparenaene, men rulleres ut fra utviklingen, både fotballmessig og holdningsmessig, utover i sesongen. Noen vil spille bare på 1.div laget noen bare på 2.div laget og noen på begge i større og mindre grad. Viktig at det ikke er «stengte dører» mellom de forskjellige kamparenaen. </a:t>
            </a:r>
          </a:p>
          <a:p>
            <a:pPr>
              <a:lnSpc>
                <a:spcPct val="115000"/>
              </a:lnSpc>
              <a:spcBef>
                <a:spcPts val="500"/>
              </a:spcBef>
            </a:pPr>
            <a:r>
              <a:rPr lang="nb-NO" sz="1000" dirty="0">
                <a:solidFill>
                  <a:srgbClr val="000000"/>
                </a:solidFill>
                <a:ea typeface="Courier New" panose="02070309020205020404" pitchFamily="49" charset="0"/>
              </a:rPr>
              <a:t>Antall spiller på kamp 11’er: anbefalt 14 spillere per lag, </a:t>
            </a:r>
            <a:r>
              <a:rPr lang="nb-NO" sz="1000" dirty="0" err="1">
                <a:solidFill>
                  <a:srgbClr val="000000"/>
                </a:solidFill>
                <a:ea typeface="Courier New" panose="02070309020205020404" pitchFamily="49" charset="0"/>
              </a:rPr>
              <a:t>max</a:t>
            </a:r>
            <a:r>
              <a:rPr lang="nb-NO" sz="1000" dirty="0">
                <a:solidFill>
                  <a:srgbClr val="000000"/>
                </a:solidFill>
                <a:ea typeface="Courier New" panose="02070309020205020404" pitchFamily="49" charset="0"/>
              </a:rPr>
              <a:t> 16 spillere per lag.</a:t>
            </a:r>
          </a:p>
          <a:p>
            <a:pPr>
              <a:lnSpc>
                <a:spcPct val="115000"/>
              </a:lnSpc>
              <a:spcBef>
                <a:spcPts val="500"/>
              </a:spcBef>
            </a:pPr>
            <a:r>
              <a:rPr lang="nb-NO" sz="1000" dirty="0">
                <a:ea typeface="Times New Roman" panose="02020603050405020304" pitchFamily="18" charset="0"/>
                <a:cs typeface="Times New Roman" panose="02020603050405020304" pitchFamily="18" charset="0"/>
              </a:rPr>
              <a:t>Spillerne som møter til kamp bør ha minimum 15-20 minutter spilltid av kampen. I kamper hvor dette ikke har latt seg overholde, skal dette kompenseres for i senere seriekamp.</a:t>
            </a:r>
          </a:p>
          <a:p>
            <a:pPr>
              <a:lnSpc>
                <a:spcPct val="115000"/>
              </a:lnSpc>
              <a:spcBef>
                <a:spcPts val="500"/>
              </a:spcBef>
            </a:pPr>
            <a:r>
              <a:rPr lang="nb-NO" sz="1000" dirty="0">
                <a:ea typeface="Times New Roman" panose="02020603050405020304" pitchFamily="18" charset="0"/>
                <a:cs typeface="Times New Roman" panose="02020603050405020304" pitchFamily="18" charset="0"/>
              </a:rPr>
              <a:t>Det kan differensieres på spilletid ut fra følgende faktorer:                                    </a:t>
            </a:r>
          </a:p>
          <a:p>
            <a:pPr lvl="1">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Treningsoppmøte. Annen treningsaktivitet (eks. håndball) skal telle som trening når det gjøres prioriteringer på spilletid.</a:t>
            </a:r>
          </a:p>
          <a:p>
            <a:pPr lvl="1">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Iver/motivasjon</a:t>
            </a:r>
          </a:p>
          <a:p>
            <a:pPr lvl="1">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Ferdighet</a:t>
            </a:r>
          </a:p>
          <a:p>
            <a:pPr lvl="1">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Holdninger/oppførsel</a:t>
            </a:r>
          </a:p>
          <a:p>
            <a:pPr lvl="1">
              <a:lnSpc>
                <a:spcPct val="115000"/>
              </a:lnSpc>
              <a:buFont typeface="+mj-lt"/>
              <a:buAutoNum type="alphaLcPeriod"/>
            </a:pPr>
            <a:r>
              <a:rPr lang="nb-NO" sz="1000" dirty="0">
                <a:ea typeface="Times New Roman" panose="02020603050405020304" pitchFamily="18" charset="0"/>
                <a:cs typeface="Times New Roman" panose="02020603050405020304" pitchFamily="18" charset="0"/>
              </a:rPr>
              <a:t>Kampmotstander</a:t>
            </a:r>
          </a:p>
          <a:p>
            <a:pPr>
              <a:lnSpc>
                <a:spcPct val="115000"/>
              </a:lnSpc>
            </a:pPr>
            <a:r>
              <a:rPr lang="nb-NO" sz="1000" dirty="0">
                <a:ea typeface="Times New Roman" panose="02020603050405020304" pitchFamily="18" charset="0"/>
                <a:cs typeface="Times New Roman" panose="02020603050405020304" pitchFamily="18" charset="0"/>
              </a:rPr>
              <a:t>Trener har et særskilt ansvar for å følge opp spillere som spiller mindre.</a:t>
            </a:r>
          </a:p>
          <a:p>
            <a:pPr>
              <a:lnSpc>
                <a:spcPct val="115000"/>
              </a:lnSpc>
            </a:pPr>
            <a:r>
              <a:rPr lang="nb-NO" sz="1000" dirty="0">
                <a:ea typeface="Times New Roman" panose="02020603050405020304" pitchFamily="18" charset="0"/>
                <a:cs typeface="Times New Roman" panose="02020603050405020304" pitchFamily="18" charset="0"/>
              </a:rPr>
              <a:t>Hvis det finnes 7-serie bør man melde på et lag for å gi mer spilletid til de som spiller mindre i 11-serien.</a:t>
            </a: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154A46E8-FD2E-8C76-2CF0-3A28071DE5DE}"/>
              </a:ext>
            </a:extLst>
          </p:cNvPr>
          <p:cNvSpPr txBox="1">
            <a:spLocks/>
          </p:cNvSpPr>
          <p:nvPr/>
        </p:nvSpPr>
        <p:spPr>
          <a:xfrm>
            <a:off x="6239883" y="2025940"/>
            <a:ext cx="5751820" cy="46509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Turneringer</a:t>
            </a:r>
          </a:p>
          <a:p>
            <a:pPr>
              <a:lnSpc>
                <a:spcPct val="115000"/>
              </a:lnSpc>
              <a:spcBef>
                <a:spcPts val="500"/>
              </a:spcBef>
            </a:pPr>
            <a:r>
              <a:rPr lang="nb-NO" sz="1000" dirty="0">
                <a:ea typeface="Times New Roman" panose="02020603050405020304" pitchFamily="18" charset="0"/>
              </a:rPr>
              <a:t>FFK oppfordrer sterkt til at lagene i klubben deltar på cup i Skandinavia for ungdomsfotballen.</a:t>
            </a:r>
          </a:p>
          <a:p>
            <a:pPr>
              <a:lnSpc>
                <a:spcPct val="115000"/>
              </a:lnSpc>
              <a:spcBef>
                <a:spcPts val="500"/>
              </a:spcBef>
            </a:pPr>
            <a:r>
              <a:rPr lang="nb-NO" sz="1000" dirty="0">
                <a:ea typeface="Times New Roman" panose="02020603050405020304" pitchFamily="18" charset="0"/>
              </a:rPr>
              <a:t>Det anbefales at man deltar på inntil 4-stk eksterne turneringer pr påmeldt lag. Noen cuper kan ha en sosial profil med jevnelag. Mens noen cuper kan det stilles med 1. lag etter uttak. 2. lagene bør også meldes på cuper som er tilpasset nivået.</a:t>
            </a:r>
          </a:p>
          <a:p>
            <a:pPr>
              <a:lnSpc>
                <a:spcPct val="115000"/>
              </a:lnSpc>
              <a:spcBef>
                <a:spcPts val="500"/>
              </a:spcBef>
            </a:pPr>
            <a:r>
              <a:rPr lang="nb-NO" sz="1000" dirty="0">
                <a:ea typeface="Times New Roman" panose="02020603050405020304" pitchFamily="18" charset="0"/>
              </a:rPr>
              <a:t>FFK dekker et lag i inne KM, men hver gruppe kan melde på to lag.</a:t>
            </a:r>
          </a:p>
          <a:p>
            <a:pPr>
              <a:lnSpc>
                <a:spcPct val="115000"/>
              </a:lnSpc>
              <a:spcBef>
                <a:spcPts val="500"/>
              </a:spcBef>
            </a:pPr>
            <a:r>
              <a:rPr lang="nb-NO" sz="1000" dirty="0">
                <a:ea typeface="Times New Roman" panose="02020603050405020304" pitchFamily="18" charset="0"/>
              </a:rPr>
              <a:t>FFK dekker i tillegg en påmeldingsavgift til en cup årlig pr lag. </a:t>
            </a:r>
            <a:r>
              <a:rPr lang="nb-NO" sz="1000" dirty="0">
                <a:effectLst/>
                <a:ea typeface="Times New Roman" panose="02020603050405020304" pitchFamily="18" charset="0"/>
              </a:rPr>
              <a:t>Beløpsgrense per alderstrinn. De enhver tid gjeldene satser ligger i klubbhåndboken.</a:t>
            </a:r>
            <a:endParaRPr lang="nb-NO" sz="1000" dirty="0">
              <a:ea typeface="Times New Roman" panose="02020603050405020304" pitchFamily="18" charset="0"/>
            </a:endParaRPr>
          </a:p>
          <a:p>
            <a:pPr>
              <a:lnSpc>
                <a:spcPct val="115000"/>
              </a:lnSpc>
              <a:spcBef>
                <a:spcPts val="500"/>
              </a:spcBef>
            </a:pPr>
            <a:r>
              <a:rPr lang="nb-NO" sz="1000" dirty="0">
                <a:ea typeface="Times New Roman" panose="02020603050405020304" pitchFamily="18" charset="0"/>
              </a:rPr>
              <a:t>En av turneringene skal være med overnatting. </a:t>
            </a:r>
            <a:r>
              <a:rPr lang="nb-NO" sz="1000" dirty="0">
                <a:solidFill>
                  <a:srgbClr val="000000"/>
                </a:solidFill>
                <a:ea typeface="Times New Roman" panose="02020603050405020304" pitchFamily="18" charset="0"/>
              </a:rPr>
              <a:t>Retningslinjer for støtteapparat og foresatte i forbindelse med overnatting finnes her:</a:t>
            </a:r>
            <a:r>
              <a:rPr lang="nb-NO" sz="1000" b="0" i="0" u="none" strike="noStrike" dirty="0">
                <a:solidFill>
                  <a:srgbClr val="000000"/>
                </a:solidFill>
                <a:effectLst/>
              </a:rPr>
              <a:t> </a:t>
            </a:r>
            <a:r>
              <a:rPr lang="nb-NO" sz="1000" b="0" i="0" u="none" strike="noStrike" dirty="0">
                <a:solidFill>
                  <a:srgbClr val="000000"/>
                </a:solidFill>
                <a:effectLst/>
                <a:hlinkClick r:id="rId3"/>
              </a:rPr>
              <a:t>https://www.fjellhamarfotball.no/politiattest</a:t>
            </a:r>
            <a:r>
              <a:rPr lang="nb-NO" sz="1000" b="0" i="0" u="none" strike="noStrike" dirty="0">
                <a:solidFill>
                  <a:srgbClr val="000000"/>
                </a:solidFill>
                <a:effectLst/>
              </a:rPr>
              <a:t> </a:t>
            </a:r>
          </a:p>
          <a:p>
            <a:pPr>
              <a:lnSpc>
                <a:spcPct val="115000"/>
              </a:lnSpc>
              <a:spcBef>
                <a:spcPts val="500"/>
              </a:spcBef>
            </a:pPr>
            <a:r>
              <a:rPr lang="nb-NO" sz="1000" dirty="0">
                <a:ea typeface="Times New Roman" panose="02020603050405020304" pitchFamily="18" charset="0"/>
              </a:rPr>
              <a:t>Fra G/J 16 kan det meldes på i NM.</a:t>
            </a:r>
            <a:br>
              <a:rPr lang="nb-NO" sz="1000" dirty="0">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a:p>
            <a:pPr marL="0" indent="0">
              <a:lnSpc>
                <a:spcPct val="115000"/>
              </a:lnSpc>
              <a:spcBef>
                <a:spcPts val="500"/>
              </a:spcBef>
              <a:buNone/>
            </a:pPr>
            <a:r>
              <a:rPr lang="nb-NO" sz="1000" b="1" dirty="0">
                <a:ea typeface="Times New Roman" panose="02020603050405020304" pitchFamily="18" charset="0"/>
                <a:cs typeface="Times New Roman" panose="02020603050405020304" pitchFamily="18" charset="0"/>
              </a:rPr>
              <a:t>Spilletid</a:t>
            </a:r>
          </a:p>
          <a:p>
            <a:pPr marL="0" indent="0">
              <a:lnSpc>
                <a:spcPct val="115000"/>
              </a:lnSpc>
              <a:spcBef>
                <a:spcPts val="500"/>
              </a:spcBef>
              <a:buNone/>
            </a:pPr>
            <a:r>
              <a:rPr lang="nb-NO" sz="1000" dirty="0">
                <a:ea typeface="Times New Roman" panose="02020603050405020304" pitchFamily="18" charset="0"/>
                <a:cs typeface="Times New Roman" panose="02020603050405020304" pitchFamily="18" charset="0"/>
              </a:rPr>
              <a:t>Det kan differensieres på spilletid ut fra følgende faktorer:</a:t>
            </a:r>
          </a:p>
          <a:p>
            <a:pPr>
              <a:lnSpc>
                <a:spcPct val="115000"/>
              </a:lnSpc>
              <a:spcBef>
                <a:spcPts val="500"/>
              </a:spcBef>
            </a:pPr>
            <a:r>
              <a:rPr lang="nb-NO" sz="1000" dirty="0"/>
              <a:t>Treningsoppmøte (annen treningsaktivitet skal medregnes)</a:t>
            </a:r>
          </a:p>
          <a:p>
            <a:pPr>
              <a:lnSpc>
                <a:spcPct val="115000"/>
              </a:lnSpc>
              <a:spcBef>
                <a:spcPts val="500"/>
              </a:spcBef>
            </a:pPr>
            <a:r>
              <a:rPr lang="nb-NO" sz="1000" dirty="0"/>
              <a:t>Iver/motivasjon</a:t>
            </a:r>
          </a:p>
          <a:p>
            <a:pPr>
              <a:lnSpc>
                <a:spcPct val="115000"/>
              </a:lnSpc>
              <a:spcBef>
                <a:spcPts val="500"/>
              </a:spcBef>
            </a:pPr>
            <a:r>
              <a:rPr lang="nb-NO" sz="1000" dirty="0"/>
              <a:t>Ferdighet</a:t>
            </a:r>
          </a:p>
          <a:p>
            <a:pPr>
              <a:lnSpc>
                <a:spcPct val="115000"/>
              </a:lnSpc>
              <a:spcBef>
                <a:spcPts val="500"/>
              </a:spcBef>
            </a:pPr>
            <a:r>
              <a:rPr lang="nb-NO" sz="1000" dirty="0"/>
              <a:t>Holdninger/oppførsel</a:t>
            </a:r>
          </a:p>
          <a:p>
            <a:pPr>
              <a:lnSpc>
                <a:spcPct val="115000"/>
              </a:lnSpc>
              <a:spcBef>
                <a:spcPts val="500"/>
              </a:spcBef>
            </a:pPr>
            <a:r>
              <a:rPr lang="nb-NO" sz="1000" dirty="0"/>
              <a:t>Kampmotstander</a:t>
            </a:r>
          </a:p>
          <a:p>
            <a:pPr marL="0" indent="0">
              <a:lnSpc>
                <a:spcPct val="115000"/>
              </a:lnSpc>
              <a:buNone/>
            </a:pPr>
            <a:r>
              <a:rPr lang="nb-NO" sz="1000" dirty="0">
                <a:ea typeface="Times New Roman" panose="02020603050405020304" pitchFamily="18" charset="0"/>
                <a:cs typeface="Times New Roman" panose="02020603050405020304" pitchFamily="18" charset="0"/>
              </a:rPr>
              <a:t>Alle spillerne skal minimum være på banen i 15 – 20 min i hver kamp. I tilfeller hvor dette ikke har latt seg overholde, skal dette kompenseres for senere i turneringen eller ved neste turnering og/eller i seriekamper.</a:t>
            </a: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pic>
        <p:nvPicPr>
          <p:cNvPr id="5" name="Picture 4" descr="Fjellhamar FK Logo [ Download - Logo - icon ]">
            <a:extLst>
              <a:ext uri="{FF2B5EF4-FFF2-40B4-BE49-F238E27FC236}">
                <a16:creationId xmlns:a16="http://schemas.microsoft.com/office/drawing/2014/main" id="{4AB65AFA-C0C7-F7C9-63B7-3562741477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591" y="365125"/>
            <a:ext cx="1249297" cy="1249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448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ADBDC-AA14-B774-B772-2C43775A8C2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CC98486-9281-E16D-EDC6-3B6E7FD74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C1A45751-92EF-F98F-3556-22FD98D6ACB9}"/>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F98EED66-0762-6C54-4843-FA4878D8A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89CC27DF-6CCA-1259-254D-AA2AC2329C5B}"/>
              </a:ext>
            </a:extLst>
          </p:cNvPr>
          <p:cNvSpPr>
            <a:spLocks noGrp="1"/>
          </p:cNvSpPr>
          <p:nvPr>
            <p:ph type="title"/>
          </p:nvPr>
        </p:nvSpPr>
        <p:spPr>
          <a:xfrm>
            <a:off x="838200" y="365125"/>
            <a:ext cx="5949069" cy="1899912"/>
          </a:xfrm>
        </p:spPr>
        <p:txBody>
          <a:bodyPr>
            <a:noAutofit/>
          </a:bodyPr>
          <a:lstStyle/>
          <a:p>
            <a:r>
              <a:rPr lang="nb-NO" sz="3600" dirty="0">
                <a:ea typeface="Times New Roman" panose="02020603050405020304" pitchFamily="18" charset="0"/>
                <a:cs typeface="Times New Roman" panose="02020603050405020304" pitchFamily="18" charset="0"/>
              </a:rPr>
              <a:t>Retningslinjer ved rekruttering av nye spillere: </a:t>
            </a:r>
            <a:r>
              <a:rPr lang="nb-NO" sz="3600" dirty="0">
                <a:solidFill>
                  <a:srgbClr val="FF0000"/>
                </a:solidFill>
                <a:ea typeface="Times New Roman" panose="02020603050405020304" pitchFamily="18" charset="0"/>
                <a:cs typeface="Times New Roman" panose="02020603050405020304" pitchFamily="18" charset="0"/>
              </a:rPr>
              <a:t>6 – 12 år</a:t>
            </a:r>
            <a:endParaRPr lang="nb-NO" sz="3600" dirty="0">
              <a:solidFill>
                <a:srgbClr val="FF0000"/>
              </a:solidFill>
            </a:endParaRPr>
          </a:p>
        </p:txBody>
      </p:sp>
      <p:sp>
        <p:nvSpPr>
          <p:cNvPr id="3" name="Plassholder for innhold 2">
            <a:extLst>
              <a:ext uri="{FF2B5EF4-FFF2-40B4-BE49-F238E27FC236}">
                <a16:creationId xmlns:a16="http://schemas.microsoft.com/office/drawing/2014/main" id="{DBAE6365-F174-C5A6-F4D7-2B04C6EC4A98}"/>
              </a:ext>
            </a:extLst>
          </p:cNvPr>
          <p:cNvSpPr>
            <a:spLocks noGrp="1"/>
          </p:cNvSpPr>
          <p:nvPr>
            <p:ph idx="1"/>
          </p:nvPr>
        </p:nvSpPr>
        <p:spPr>
          <a:xfrm>
            <a:off x="838200" y="2034994"/>
            <a:ext cx="5113919" cy="3742762"/>
          </a:xfrm>
        </p:spPr>
        <p:txBody>
          <a:bodyPr>
            <a:noAutofit/>
          </a:bodyPr>
          <a:lstStyle/>
          <a:p>
            <a:pPr marL="0" indent="0">
              <a:lnSpc>
                <a:spcPct val="115000"/>
              </a:lnSpc>
              <a:spcBef>
                <a:spcPts val="500"/>
              </a:spcBef>
              <a:spcAft>
                <a:spcPts val="1000"/>
              </a:spcAft>
              <a:buNone/>
            </a:pPr>
            <a:r>
              <a:rPr lang="nb-NO" sz="1000" dirty="0"/>
              <a:t>Fjellhamar FK skal ikke være aktive i overganger i barnefotballen. FFK skal først og fremst være en klubb for barn fra Lørenskog kommune. </a:t>
            </a:r>
            <a:br>
              <a:rPr lang="nb-NO" sz="1000" dirty="0"/>
            </a:br>
            <a:r>
              <a:rPr lang="nb-NO" sz="1000" dirty="0"/>
              <a:t>Før en spiller kan delta på trening i klubben, skal foresatte informeres. Spillerens nåværende klubb skal samtidig varsles og bes om å gi skriftlig godkjenning.</a:t>
            </a:r>
          </a:p>
          <a:p>
            <a:pPr marL="0" indent="0">
              <a:lnSpc>
                <a:spcPct val="115000"/>
              </a:lnSpc>
              <a:spcBef>
                <a:spcPts val="500"/>
              </a:spcBef>
              <a:spcAft>
                <a:spcPts val="1000"/>
              </a:spcAft>
              <a:buNone/>
            </a:pPr>
            <a:r>
              <a:rPr lang="nb-NO" sz="1000" b="1" dirty="0"/>
              <a:t>Ved forespørsel fra spiller/foresatte</a:t>
            </a:r>
            <a:br>
              <a:rPr lang="nb-NO" sz="1000" dirty="0"/>
            </a:br>
            <a:r>
              <a:rPr lang="nb-NO" sz="1000" dirty="0"/>
              <a:t>Trenere/lag som får forespørsler fra foresatte plikter å informere om at alle henvendelser skal gå til sportslig leder i Fjellhamar FK.</a:t>
            </a:r>
            <a:br>
              <a:rPr lang="nb-NO" sz="1000" dirty="0"/>
            </a:br>
            <a:r>
              <a:rPr lang="nb-NO" sz="1000" dirty="0"/>
              <a:t>Nåværende klubb skal informeres dersom spilleren selv tar kontakt. Etter at nåværende klubb er underrettet, skal det gå rimelig tid før spilleren kontaktes. </a:t>
            </a:r>
            <a:endParaRPr lang="nb-NO" sz="1000" dirty="0">
              <a:ea typeface="Times New Roman" panose="02020603050405020304" pitchFamily="18" charset="0"/>
              <a:cs typeface="Times New Roman" panose="02020603050405020304" pitchFamily="18" charset="0"/>
            </a:endParaRP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12753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C6FF7-51AD-4844-C737-26F4ADB20EF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00D7EA2-807D-8B06-8D95-927E7A7F64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14F2FB60-2922-FD2B-A5BD-D0C72A7A7A70}"/>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9FA0448C-E5CE-A301-7E23-E6718B663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C61E5136-AA5C-2B57-8AB7-33D2181C6CE5}"/>
              </a:ext>
            </a:extLst>
          </p:cNvPr>
          <p:cNvSpPr>
            <a:spLocks noGrp="1"/>
          </p:cNvSpPr>
          <p:nvPr>
            <p:ph type="title"/>
          </p:nvPr>
        </p:nvSpPr>
        <p:spPr>
          <a:xfrm>
            <a:off x="838200" y="365125"/>
            <a:ext cx="6107831" cy="1899912"/>
          </a:xfrm>
        </p:spPr>
        <p:txBody>
          <a:bodyPr>
            <a:noAutofit/>
          </a:bodyPr>
          <a:lstStyle/>
          <a:p>
            <a:r>
              <a:rPr lang="nb-NO" sz="3600" dirty="0">
                <a:ea typeface="Times New Roman" panose="02020603050405020304" pitchFamily="18" charset="0"/>
                <a:cs typeface="Times New Roman" panose="02020603050405020304" pitchFamily="18" charset="0"/>
              </a:rPr>
              <a:t>Retningslinjer ved rekruttering av nye spillere: </a:t>
            </a:r>
            <a:r>
              <a:rPr lang="nb-NO" sz="3600" dirty="0">
                <a:solidFill>
                  <a:srgbClr val="FF0000"/>
                </a:solidFill>
                <a:ea typeface="Times New Roman" panose="02020603050405020304" pitchFamily="18" charset="0"/>
                <a:cs typeface="Times New Roman" panose="02020603050405020304" pitchFamily="18" charset="0"/>
              </a:rPr>
              <a:t>13 – 19 år</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9A5411F9-39C0-6B1D-DF5E-F440B4B728AA}"/>
              </a:ext>
            </a:extLst>
          </p:cNvPr>
          <p:cNvSpPr>
            <a:spLocks noGrp="1"/>
          </p:cNvSpPr>
          <p:nvPr>
            <p:ph idx="1"/>
          </p:nvPr>
        </p:nvSpPr>
        <p:spPr>
          <a:xfrm>
            <a:off x="838200" y="2034994"/>
            <a:ext cx="5113919" cy="3742762"/>
          </a:xfrm>
        </p:spPr>
        <p:txBody>
          <a:bodyPr>
            <a:noAutofit/>
          </a:bodyPr>
          <a:lstStyle/>
          <a:p>
            <a:pPr marL="0" indent="0">
              <a:lnSpc>
                <a:spcPct val="115000"/>
              </a:lnSpc>
              <a:spcBef>
                <a:spcPts val="500"/>
              </a:spcBef>
              <a:spcAft>
                <a:spcPts val="1000"/>
              </a:spcAft>
              <a:buNone/>
            </a:pPr>
            <a:r>
              <a:rPr lang="nb-NO" sz="1000" b="1" dirty="0">
                <a:solidFill>
                  <a:schemeClr val="tx1">
                    <a:lumMod val="95000"/>
                    <a:lumOff val="5000"/>
                  </a:schemeClr>
                </a:solidFill>
              </a:rPr>
              <a:t> Overordnet ønskes nye spillere velkommen til klubben.</a:t>
            </a:r>
          </a:p>
          <a:p>
            <a:pPr>
              <a:lnSpc>
                <a:spcPct val="115000"/>
              </a:lnSpc>
              <a:spcBef>
                <a:spcPts val="500"/>
              </a:spcBef>
              <a:spcAft>
                <a:spcPts val="1000"/>
              </a:spcAft>
            </a:pPr>
            <a:r>
              <a:rPr lang="nb-NO" sz="1000" dirty="0">
                <a:solidFill>
                  <a:schemeClr val="tx1">
                    <a:lumMod val="95000"/>
                    <a:lumOff val="5000"/>
                  </a:schemeClr>
                </a:solidFill>
              </a:rPr>
              <a:t>Følgende hensyn gjelder ved rekruttering/opptak av nye spillere:</a:t>
            </a:r>
          </a:p>
          <a:p>
            <a:pPr>
              <a:lnSpc>
                <a:spcPct val="115000"/>
              </a:lnSpc>
              <a:spcBef>
                <a:spcPts val="500"/>
              </a:spcBef>
              <a:spcAft>
                <a:spcPts val="1000"/>
              </a:spcAft>
            </a:pPr>
            <a:r>
              <a:rPr lang="nb-NO" sz="1000" dirty="0">
                <a:solidFill>
                  <a:schemeClr val="tx1">
                    <a:lumMod val="95000"/>
                    <a:lumOff val="5000"/>
                  </a:schemeClr>
                </a:solidFill>
              </a:rPr>
              <a:t>Det er klubben ved sportslig leder som skal ha dialogen ved en eventuell overgang. </a:t>
            </a:r>
          </a:p>
          <a:p>
            <a:pPr marL="342900" indent="-342900">
              <a:lnSpc>
                <a:spcPct val="115000"/>
              </a:lnSpc>
              <a:spcBef>
                <a:spcPts val="500"/>
              </a:spcBef>
              <a:spcAft>
                <a:spcPts val="1000"/>
              </a:spcAft>
              <a:buFont typeface="+mj-lt"/>
              <a:buAutoNum type="arabicPeriod"/>
            </a:pPr>
            <a:r>
              <a:rPr lang="nb-NO" sz="1000" dirty="0">
                <a:solidFill>
                  <a:schemeClr val="tx1">
                    <a:lumMod val="95000"/>
                    <a:lumOff val="5000"/>
                  </a:schemeClr>
                </a:solidFill>
              </a:rPr>
              <a:t>Fjellhamar FK rekrutterer primært nye spillere fra nærområdet. Hovedsakelig er Lørenskog kommune vårt rekruterings område men vi kan vurdere Høybråten, Ellingsrud, Strømmen, Skjetten som aktuelt område. Sportslig leder har fullmakt til å avgjøre disse sakene.</a:t>
            </a:r>
          </a:p>
          <a:p>
            <a:pPr marL="342900" indent="-342900">
              <a:lnSpc>
                <a:spcPct val="115000"/>
              </a:lnSpc>
              <a:spcBef>
                <a:spcPts val="500"/>
              </a:spcBef>
              <a:spcAft>
                <a:spcPts val="1000"/>
              </a:spcAft>
              <a:buFont typeface="+mj-lt"/>
              <a:buAutoNum type="arabicPeriod"/>
            </a:pPr>
            <a:r>
              <a:rPr lang="nb-NO" sz="1000" dirty="0">
                <a:solidFill>
                  <a:schemeClr val="tx1">
                    <a:lumMod val="95000"/>
                    <a:lumOff val="5000"/>
                  </a:schemeClr>
                </a:solidFill>
              </a:rPr>
              <a:t>Ved rekruttering fra andre områder skal det behandles i sportslig utvalg.</a:t>
            </a:r>
          </a:p>
          <a:p>
            <a:pPr marL="342900" indent="-342900">
              <a:lnSpc>
                <a:spcPct val="115000"/>
              </a:lnSpc>
              <a:spcBef>
                <a:spcPts val="500"/>
              </a:spcBef>
              <a:spcAft>
                <a:spcPts val="1000"/>
              </a:spcAft>
              <a:buFont typeface="+mj-lt"/>
              <a:buAutoNum type="arabicPeriod"/>
            </a:pPr>
            <a:r>
              <a:rPr lang="nb-NO" sz="1000" dirty="0">
                <a:solidFill>
                  <a:schemeClr val="tx1">
                    <a:lumMod val="95000"/>
                    <a:lumOff val="5000"/>
                  </a:schemeClr>
                </a:solidFill>
              </a:rPr>
              <a:t>Det kan kun rekrutteres spillere som skal representere sitt aldersnivå. Eventuelt kreves det samtykke av sportslig leder. </a:t>
            </a:r>
          </a:p>
          <a:p>
            <a:pPr marL="342900" indent="-342900">
              <a:lnSpc>
                <a:spcPct val="115000"/>
              </a:lnSpc>
              <a:spcBef>
                <a:spcPts val="500"/>
              </a:spcBef>
              <a:spcAft>
                <a:spcPts val="1000"/>
              </a:spcAft>
              <a:buFont typeface="+mj-lt"/>
              <a:buAutoNum type="arabicPeriod"/>
            </a:pPr>
            <a:r>
              <a:rPr lang="nb-NO" sz="1000" dirty="0">
                <a:solidFill>
                  <a:schemeClr val="tx1">
                    <a:lumMod val="95000"/>
                    <a:lumOff val="5000"/>
                  </a:schemeClr>
                </a:solidFill>
              </a:rPr>
              <a:t>Antall spillere på laget skal vektlegges og vurderes samt nok trener kapasitet og tilgang på treningsareal</a:t>
            </a:r>
          </a:p>
          <a:p>
            <a:pPr marL="342900" indent="-342900">
              <a:lnSpc>
                <a:spcPct val="115000"/>
              </a:lnSpc>
              <a:spcBef>
                <a:spcPts val="500"/>
              </a:spcBef>
              <a:spcAft>
                <a:spcPts val="1000"/>
              </a:spcAft>
              <a:buFont typeface="+mj-lt"/>
              <a:buAutoNum type="arabicPeriod"/>
            </a:pPr>
            <a:r>
              <a:rPr lang="nb-NO" sz="1000" dirty="0">
                <a:solidFill>
                  <a:schemeClr val="tx1">
                    <a:lumMod val="95000"/>
                    <a:lumOff val="5000"/>
                  </a:schemeClr>
                </a:solidFill>
              </a:rPr>
              <a:t>Integrering og særskilte sosiale hensyn skal vektlegges</a:t>
            </a:r>
          </a:p>
          <a:p>
            <a:pPr marL="0" indent="0">
              <a:lnSpc>
                <a:spcPct val="115000"/>
              </a:lnSpc>
              <a:spcBef>
                <a:spcPts val="500"/>
              </a:spcBef>
              <a:spcAft>
                <a:spcPts val="1000"/>
              </a:spcAft>
              <a:buNone/>
            </a:pPr>
            <a:r>
              <a:rPr lang="nb-NO" sz="1000" dirty="0">
                <a:hlinkClick r:id="rId4"/>
              </a:rPr>
              <a:t>https://www.fotball.no/lov-og-reglement/overganger/</a:t>
            </a:r>
            <a:r>
              <a:rPr lang="nb-NO" sz="1000" dirty="0"/>
              <a:t> ligger til grunn for alle formelle sider ved overgang.</a:t>
            </a: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
        <p:nvSpPr>
          <p:cNvPr id="4" name="Plassholder for innhold 2">
            <a:extLst>
              <a:ext uri="{FF2B5EF4-FFF2-40B4-BE49-F238E27FC236}">
                <a16:creationId xmlns:a16="http://schemas.microsoft.com/office/drawing/2014/main" id="{D713513F-6ACF-C5D7-CE08-7E8540243C73}"/>
              </a:ext>
            </a:extLst>
          </p:cNvPr>
          <p:cNvSpPr txBox="1">
            <a:spLocks/>
          </p:cNvSpPr>
          <p:nvPr/>
        </p:nvSpPr>
        <p:spPr>
          <a:xfrm>
            <a:off x="6385705" y="2379007"/>
            <a:ext cx="5257051" cy="46509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5000"/>
              </a:lnSpc>
              <a:spcBef>
                <a:spcPts val="500"/>
              </a:spcBef>
              <a:spcAft>
                <a:spcPts val="1000"/>
              </a:spcAft>
            </a:pPr>
            <a:r>
              <a:rPr lang="nb-NO" sz="1000" dirty="0">
                <a:solidFill>
                  <a:schemeClr val="tx1">
                    <a:lumMod val="95000"/>
                    <a:lumOff val="5000"/>
                  </a:schemeClr>
                </a:solidFill>
              </a:rPr>
              <a:t>Henvendelser om opptak skal alltid være på e-post og må inneholde følgende opplysninger:</a:t>
            </a:r>
          </a:p>
          <a:p>
            <a:pPr marL="742950" lvl="1" indent="-285750"/>
            <a:r>
              <a:rPr lang="nb-NO" sz="1000" dirty="0">
                <a:solidFill>
                  <a:schemeClr val="tx1">
                    <a:lumMod val="95000"/>
                    <a:lumOff val="5000"/>
                  </a:schemeClr>
                </a:solidFill>
              </a:rPr>
              <a:t>Navn</a:t>
            </a:r>
          </a:p>
          <a:p>
            <a:pPr marL="742950" lvl="1" indent="-285750"/>
            <a:r>
              <a:rPr lang="nb-NO" sz="1000" dirty="0">
                <a:solidFill>
                  <a:schemeClr val="tx1">
                    <a:lumMod val="95000"/>
                    <a:lumOff val="5000"/>
                  </a:schemeClr>
                </a:solidFill>
              </a:rPr>
              <a:t>Adresse</a:t>
            </a:r>
          </a:p>
          <a:p>
            <a:pPr marL="742950" lvl="1" indent="-285750"/>
            <a:r>
              <a:rPr lang="nb-NO" sz="1000" dirty="0">
                <a:solidFill>
                  <a:schemeClr val="tx1">
                    <a:lumMod val="95000"/>
                    <a:lumOff val="5000"/>
                  </a:schemeClr>
                </a:solidFill>
              </a:rPr>
              <a:t>Mobil </a:t>
            </a:r>
            <a:r>
              <a:rPr lang="nb-NO" sz="1000" dirty="0" err="1">
                <a:solidFill>
                  <a:schemeClr val="tx1">
                    <a:lumMod val="95000"/>
                    <a:lumOff val="5000"/>
                  </a:schemeClr>
                </a:solidFill>
              </a:rPr>
              <a:t>nr</a:t>
            </a:r>
            <a:r>
              <a:rPr lang="nb-NO" sz="1000" dirty="0">
                <a:solidFill>
                  <a:schemeClr val="tx1">
                    <a:lumMod val="95000"/>
                    <a:lumOff val="5000"/>
                  </a:schemeClr>
                </a:solidFill>
              </a:rPr>
              <a:t> </a:t>
            </a:r>
          </a:p>
          <a:p>
            <a:pPr marL="742950" lvl="1" indent="-285750"/>
            <a:r>
              <a:rPr lang="nb-NO" sz="1000" dirty="0">
                <a:solidFill>
                  <a:schemeClr val="tx1">
                    <a:lumMod val="95000"/>
                    <a:lumOff val="5000"/>
                  </a:schemeClr>
                </a:solidFill>
              </a:rPr>
              <a:t>Mail adresse</a:t>
            </a:r>
          </a:p>
          <a:p>
            <a:pPr marL="742950" lvl="1" indent="-285750"/>
            <a:r>
              <a:rPr lang="nb-NO" sz="1000" dirty="0">
                <a:solidFill>
                  <a:schemeClr val="tx1">
                    <a:lumMod val="95000"/>
                    <a:lumOff val="5000"/>
                  </a:schemeClr>
                </a:solidFill>
              </a:rPr>
              <a:t>Fødselsdato</a:t>
            </a:r>
          </a:p>
          <a:p>
            <a:pPr marL="742950" lvl="1" indent="-285750"/>
            <a:r>
              <a:rPr lang="nb-NO" sz="1000" dirty="0">
                <a:solidFill>
                  <a:schemeClr val="tx1">
                    <a:lumMod val="95000"/>
                    <a:lumOff val="5000"/>
                  </a:schemeClr>
                </a:solidFill>
              </a:rPr>
              <a:t>Nåværende klubb</a:t>
            </a:r>
          </a:p>
          <a:p>
            <a:pPr marL="742950" lvl="1" indent="-285750"/>
            <a:r>
              <a:rPr lang="nb-NO" sz="1000" dirty="0">
                <a:solidFill>
                  <a:schemeClr val="tx1">
                    <a:lumMod val="95000"/>
                    <a:lumOff val="5000"/>
                  </a:schemeClr>
                </a:solidFill>
              </a:rPr>
              <a:t>Skole</a:t>
            </a:r>
            <a:br>
              <a:rPr lang="nb-NO" sz="1000" dirty="0">
                <a:solidFill>
                  <a:schemeClr val="tx1">
                    <a:lumMod val="95000"/>
                    <a:lumOff val="5000"/>
                  </a:schemeClr>
                </a:solidFill>
              </a:rPr>
            </a:br>
            <a:endParaRPr lang="nb-NO" sz="1000" dirty="0">
              <a:solidFill>
                <a:schemeClr val="tx1">
                  <a:lumMod val="95000"/>
                  <a:lumOff val="5000"/>
                </a:schemeClr>
              </a:solidFill>
            </a:endParaRPr>
          </a:p>
          <a:p>
            <a:r>
              <a:rPr lang="nb-NO" sz="1000" dirty="0">
                <a:solidFill>
                  <a:schemeClr val="tx1">
                    <a:lumMod val="95000"/>
                    <a:lumOff val="5000"/>
                  </a:schemeClr>
                </a:solidFill>
              </a:rPr>
              <a:t>Sportslig leder i FFK og nåværende klubb varsles umiddelbart på e-post.</a:t>
            </a:r>
          </a:p>
          <a:p>
            <a:r>
              <a:rPr lang="nb-NO" sz="1000" dirty="0">
                <a:solidFill>
                  <a:schemeClr val="tx1">
                    <a:lumMod val="95000"/>
                    <a:lumOff val="5000"/>
                  </a:schemeClr>
                </a:solidFill>
              </a:rPr>
              <a:t>Trener på aktuelle Fjellhamar-lag informeres/involveres før beslutning tas.</a:t>
            </a: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0625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F36CD-26AA-306A-0D3F-E8692028E44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FAE389A4-E639-701F-79EE-B6E0ABFBB23B}"/>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061A4B80-279A-152C-04B7-ECE5B27B26C2}"/>
              </a:ext>
            </a:extLst>
          </p:cNvPr>
          <p:cNvSpPr>
            <a:spLocks noGrp="1"/>
          </p:cNvSpPr>
          <p:nvPr>
            <p:ph type="title"/>
          </p:nvPr>
        </p:nvSpPr>
        <p:spPr>
          <a:xfrm>
            <a:off x="838200" y="365125"/>
            <a:ext cx="4915137" cy="1899912"/>
          </a:xfrm>
        </p:spPr>
        <p:txBody>
          <a:bodyPr>
            <a:normAutofit/>
          </a:bodyPr>
          <a:lstStyle/>
          <a:p>
            <a:r>
              <a:rPr lang="nb-NO" sz="3600" dirty="0"/>
              <a:t>Sportsplanen </a:t>
            </a:r>
            <a:br>
              <a:rPr lang="nb-NO" sz="3600" dirty="0"/>
            </a:br>
            <a:r>
              <a:rPr lang="nb-NO" sz="2400" dirty="0">
                <a:solidFill>
                  <a:srgbClr val="FF0000"/>
                </a:solidFill>
              </a:rPr>
              <a:t>Klubbens styringsverktøy</a:t>
            </a:r>
          </a:p>
        </p:txBody>
      </p:sp>
      <p:sp>
        <p:nvSpPr>
          <p:cNvPr id="3" name="Plassholder for innhold 2">
            <a:extLst>
              <a:ext uri="{FF2B5EF4-FFF2-40B4-BE49-F238E27FC236}">
                <a16:creationId xmlns:a16="http://schemas.microsoft.com/office/drawing/2014/main" id="{F859A034-4B56-BED9-561C-273E6D99FF40}"/>
              </a:ext>
            </a:extLst>
          </p:cNvPr>
          <p:cNvSpPr>
            <a:spLocks noGrp="1"/>
          </p:cNvSpPr>
          <p:nvPr>
            <p:ph idx="1"/>
          </p:nvPr>
        </p:nvSpPr>
        <p:spPr>
          <a:xfrm>
            <a:off x="838199" y="2025941"/>
            <a:ext cx="6677297" cy="3742762"/>
          </a:xfrm>
        </p:spPr>
        <p:txBody>
          <a:bodyPr>
            <a:noAutofit/>
          </a:bodyPr>
          <a:lstStyle/>
          <a:p>
            <a:pPr marL="0" indent="0" rtl="0" fontAlgn="base">
              <a:buNone/>
            </a:pPr>
            <a:r>
              <a:rPr lang="nb-NO" sz="1000" b="0" i="0" u="none" strike="noStrike" dirty="0">
                <a:effectLst/>
                <a:latin typeface="Calibri" panose="020F0502020204030204" pitchFamily="34" charset="0"/>
              </a:rPr>
              <a:t>Fjellhamar Fotballklubb er sertifisert av NFF som en kvalitetsklubb og har utarbeidet dokumenter for </a:t>
            </a:r>
            <a:r>
              <a:rPr lang="nb-NO" sz="1000" b="0" i="0" u="none" strike="noStrike" dirty="0">
                <a:effectLst/>
              </a:rPr>
              <a:t>verdier, klubbhåndbok, strategiplan og en sportsplan som er førende for klubbens drift og utvikling. </a:t>
            </a:r>
            <a:r>
              <a:rPr lang="en-US" sz="1000" b="0" i="0" dirty="0">
                <a:effectLst/>
              </a:rPr>
              <a:t>​</a:t>
            </a:r>
          </a:p>
          <a:p>
            <a:pPr marL="0" indent="0" algn="l">
              <a:buNone/>
            </a:pPr>
            <a:r>
              <a:rPr lang="nb-NO" sz="1000" b="0" i="0" u="none" strike="noStrike" dirty="0">
                <a:effectLst/>
              </a:rPr>
              <a:t>Sportsplanen gjelder for alle lag og setter hele fotballspilleren i sentrum.</a:t>
            </a:r>
            <a:r>
              <a:rPr lang="en-US" sz="1000" b="0" i="0" dirty="0">
                <a:effectLst/>
              </a:rPr>
              <a:t>​ </a:t>
            </a:r>
            <a:r>
              <a:rPr lang="nb-NO" sz="1000" b="0" i="0" dirty="0">
                <a:effectLst/>
              </a:rPr>
              <a:t>Sportsplanen skal godkjennes av styret i Fjellhamar FK. Videre er det sportslig utvalg som er ansvarlig for at sportsplanen kontinuerlig vurderes, utvikles og forbedres. Med andre ord er sportsplanen et levende dokument hvor Fjellhamar FK kontinuerlig strever etter å utvikle seg videre for å oppnå best mulig sportslig aktivitet gjennom en tilpasset fotballutdanning.</a:t>
            </a:r>
            <a:endParaRPr lang="en-US" sz="1000" b="0" i="0" dirty="0">
              <a:effectLst/>
            </a:endParaRPr>
          </a:p>
          <a:p>
            <a:pPr marL="0" indent="0" rtl="0" fontAlgn="base">
              <a:buNone/>
            </a:pPr>
            <a:r>
              <a:rPr lang="nb-NO" sz="1000" b="0" i="0" u="none" strike="noStrike" dirty="0">
                <a:effectLst/>
              </a:rPr>
              <a:t>Sportsplanen er klubbens styringsverktøy og sikrer at det er kun er én klubb i klubben. Dette gjelder arbeid med alle spillere og lag i barne- og ungdomsfotballen, samt seniorlagene våre.</a:t>
            </a:r>
            <a:r>
              <a:rPr lang="en-US" sz="1000" b="0" i="0" dirty="0">
                <a:effectLst/>
              </a:rPr>
              <a:t>​</a:t>
            </a:r>
          </a:p>
          <a:p>
            <a:pPr marL="0" indent="0" rtl="0" fontAlgn="base">
              <a:buNone/>
            </a:pPr>
            <a:r>
              <a:rPr lang="nb-NO" sz="1000" b="1" i="0" u="none" strike="noStrike" dirty="0">
                <a:effectLst/>
              </a:rPr>
              <a:t>Klubben skal være sjef </a:t>
            </a:r>
            <a:r>
              <a:rPr lang="nb-NO" sz="1000" b="0" i="0" u="none" strike="noStrike" dirty="0">
                <a:effectLst/>
              </a:rPr>
              <a:t>og det er til en hver tid sportslig utvalg som er det styrende organ </a:t>
            </a:r>
            <a:r>
              <a:rPr lang="nb-NO" sz="1000" b="0" i="0" u="none" strike="noStrike" dirty="0">
                <a:effectLst/>
                <a:latin typeface="Calibri" panose="020F0502020204030204" pitchFamily="34" charset="0"/>
              </a:rPr>
              <a:t>for sportslig aktivitet i klubben. </a:t>
            </a:r>
            <a:r>
              <a:rPr lang="en-US" sz="1000" b="0" i="0" dirty="0">
                <a:effectLst/>
                <a:latin typeface="Calibri" panose="020F0502020204030204" pitchFamily="34" charset="0"/>
              </a:rPr>
              <a:t>​</a:t>
            </a:r>
            <a:endParaRPr lang="en-US" sz="1000" b="0" i="0" dirty="0">
              <a:effectLst/>
              <a:latin typeface="Segoe UI" panose="020B0502040204020203" pitchFamily="34" charset="0"/>
            </a:endParaRPr>
          </a:p>
          <a:p>
            <a:pPr marL="0" indent="0" rtl="0" fontAlgn="base">
              <a:buNone/>
            </a:pPr>
            <a:r>
              <a:rPr lang="nb-NO" sz="1000" b="0" i="0" u="none" strike="noStrike" dirty="0">
                <a:effectLst/>
                <a:latin typeface="Calibri" panose="020F0502020204030204" pitchFamily="34" charset="0"/>
              </a:rPr>
              <a:t>Sportslig utvalg (SU) består av følgende medlemmer: Sportslig leder (leder av SU), ansvarlig barnefotball, ansvarlig ungdomsfotball, ansvarlig seniorfotball, jenteansvarlig og representant fra styret.</a:t>
            </a:r>
            <a:r>
              <a:rPr lang="en-US" sz="1000" b="0" i="0" dirty="0">
                <a:effectLst/>
                <a:latin typeface="Calibri" panose="020F0502020204030204" pitchFamily="34" charset="0"/>
              </a:rPr>
              <a:t>​</a:t>
            </a:r>
            <a:br>
              <a:rPr lang="en-US" sz="1000" b="0" i="0" dirty="0">
                <a:effectLst/>
                <a:latin typeface="Calibri" panose="020F0502020204030204" pitchFamily="34" charset="0"/>
              </a:rPr>
            </a:br>
            <a:r>
              <a:rPr lang="nb-NO" sz="1000" b="0" i="0" u="none" strike="noStrike" dirty="0">
                <a:effectLst/>
                <a:latin typeface="Calibri" panose="020F0502020204030204" pitchFamily="34" charset="0"/>
              </a:rPr>
              <a:t>Dommeransvarlig møter ved behov. Medlemmene er presentert på klubbens hjemmeside.</a:t>
            </a:r>
            <a:r>
              <a:rPr lang="en-US" sz="1000" b="0" i="0" dirty="0">
                <a:effectLst/>
                <a:latin typeface="Calibri" panose="020F0502020204030204" pitchFamily="34" charset="0"/>
              </a:rPr>
              <a:t>​</a:t>
            </a:r>
          </a:p>
          <a:p>
            <a:pPr marL="0" indent="0" rtl="0" fontAlgn="base">
              <a:buNone/>
            </a:pPr>
            <a:r>
              <a:rPr lang="en-US" sz="1000" b="0" i="0" dirty="0">
                <a:effectLst/>
              </a:rPr>
              <a:t>Fordelte arbeidsroller:</a:t>
            </a:r>
          </a:p>
          <a:p>
            <a:pPr fontAlgn="base">
              <a:lnSpc>
                <a:spcPct val="50000"/>
              </a:lnSpc>
            </a:pPr>
            <a:r>
              <a:rPr lang="en-US" sz="1000" b="0" i="0" dirty="0">
                <a:effectLst/>
              </a:rPr>
              <a:t>Sportslig leder: Gudbrand Ensrud</a:t>
            </a:r>
          </a:p>
          <a:p>
            <a:pPr fontAlgn="base">
              <a:lnSpc>
                <a:spcPct val="50000"/>
              </a:lnSpc>
            </a:pPr>
            <a:r>
              <a:rPr lang="en-US" sz="1000" b="0" i="0" dirty="0">
                <a:effectLst/>
              </a:rPr>
              <a:t>Ansvarlig barnefotball: Gudbrand Ensrud</a:t>
            </a:r>
          </a:p>
          <a:p>
            <a:pPr fontAlgn="base">
              <a:lnSpc>
                <a:spcPct val="50000"/>
              </a:lnSpc>
            </a:pPr>
            <a:r>
              <a:rPr lang="en-US" sz="1000" b="0" i="0" dirty="0">
                <a:effectLst/>
              </a:rPr>
              <a:t>Ansvarlig ungdomsfotball: Pål Mollestad</a:t>
            </a:r>
          </a:p>
          <a:p>
            <a:pPr fontAlgn="base">
              <a:lnSpc>
                <a:spcPct val="50000"/>
              </a:lnSpc>
            </a:pPr>
            <a:r>
              <a:rPr lang="en-US" sz="1000" b="0" i="0" dirty="0">
                <a:effectLst/>
              </a:rPr>
              <a:t>Ansvarlig seniorfotball: Markus Nikolay Berntsen </a:t>
            </a:r>
          </a:p>
          <a:p>
            <a:pPr fontAlgn="base">
              <a:lnSpc>
                <a:spcPct val="50000"/>
              </a:lnSpc>
            </a:pPr>
            <a:r>
              <a:rPr lang="en-US" sz="1000" dirty="0"/>
              <a:t>Ansvarlig jentefotball: Saleban Fallet Dahir</a:t>
            </a:r>
          </a:p>
          <a:p>
            <a:pPr fontAlgn="base">
              <a:lnSpc>
                <a:spcPct val="50000"/>
              </a:lnSpc>
            </a:pPr>
            <a:r>
              <a:rPr lang="en-US" sz="1000" b="0" i="0" dirty="0">
                <a:effectLst/>
              </a:rPr>
              <a:t>Styrets representant: Thomas Myrvang</a:t>
            </a:r>
          </a:p>
          <a:p>
            <a:pPr marL="0" indent="0" rtl="0" fontAlgn="base">
              <a:buNone/>
            </a:pPr>
            <a:r>
              <a:rPr lang="nb-NO" sz="1000" b="0" i="0" u="none" strike="noStrike" dirty="0">
                <a:effectLst/>
                <a:latin typeface="Calibri" panose="020F0502020204030204" pitchFamily="34" charset="0"/>
              </a:rPr>
              <a:t>Gjennom «</a:t>
            </a:r>
            <a:r>
              <a:rPr lang="nb-NO" sz="1000" b="1" i="0" u="none" strike="noStrike" dirty="0">
                <a:effectLst/>
                <a:latin typeface="Calibri" panose="020F0502020204030204" pitchFamily="34" charset="0"/>
              </a:rPr>
              <a:t>Fjellhamarmodellen</a:t>
            </a:r>
            <a:r>
              <a:rPr lang="nb-NO" sz="1000" b="0" i="0" u="none" strike="noStrike" dirty="0">
                <a:effectLst/>
                <a:latin typeface="Calibri" panose="020F0502020204030204" pitchFamily="34" charset="0"/>
              </a:rPr>
              <a:t>» og vår måte å tenke utviklingsklubb på, er vi er opptatt av alle våre medlemmer. </a:t>
            </a:r>
            <a:r>
              <a:rPr lang="en-US" sz="1000" b="0" i="0" dirty="0">
                <a:effectLst/>
                <a:latin typeface="Calibri" panose="020F0502020204030204" pitchFamily="34" charset="0"/>
              </a:rPr>
              <a:t>​</a:t>
            </a:r>
            <a:endParaRPr lang="en-US" sz="1000" b="0" i="0" dirty="0">
              <a:effectLst/>
              <a:latin typeface="Segoe UI" panose="020B0502040204020203" pitchFamily="34" charset="0"/>
            </a:endParaRPr>
          </a:p>
          <a:p>
            <a:pPr marL="0" indent="0" rtl="0" fontAlgn="base">
              <a:buNone/>
            </a:pPr>
            <a:r>
              <a:rPr lang="nb-NO" sz="1000" b="0" i="0" u="none" strike="noStrike" dirty="0">
                <a:effectLst/>
                <a:latin typeface="Calibri" panose="020F0502020204030204" pitchFamily="34" charset="0"/>
              </a:rPr>
              <a:t>Det er viktig for oss å tenke </a:t>
            </a:r>
            <a:r>
              <a:rPr lang="nb-NO" sz="1000" b="1" i="1" u="none" strike="noStrike" dirty="0">
                <a:solidFill>
                  <a:srgbClr val="FF0000"/>
                </a:solidFill>
                <a:effectLst/>
                <a:latin typeface="Calibri" panose="020F0502020204030204" pitchFamily="34" charset="0"/>
              </a:rPr>
              <a:t>#VierFjellhamar </a:t>
            </a:r>
            <a:r>
              <a:rPr lang="nb-NO" sz="1000" dirty="0">
                <a:latin typeface="Calibri" panose="020F0502020204030204" pitchFamily="34" charset="0"/>
              </a:rPr>
              <a:t>i alle sammenhenger. Sammen </a:t>
            </a:r>
            <a:r>
              <a:rPr lang="nb-NO" sz="1000" b="0" i="0" u="none" strike="noStrike" dirty="0">
                <a:effectLst/>
                <a:latin typeface="Calibri" panose="020F0502020204030204" pitchFamily="34" charset="0"/>
              </a:rPr>
              <a:t>skal vi utvikle gode rammer for å bli det beste treningsmiljøet i kommunen vår. </a:t>
            </a:r>
            <a:r>
              <a:rPr lang="en-US" sz="1000" b="0" i="0" dirty="0">
                <a:effectLst/>
                <a:latin typeface="Calibri" panose="020F0502020204030204" pitchFamily="34" charset="0"/>
              </a:rPr>
              <a:t>​</a:t>
            </a:r>
            <a:endParaRPr lang="en-US" sz="1000" b="0" i="0" dirty="0">
              <a:effectLst/>
              <a:latin typeface="Segoe UI" panose="020B0502040204020203" pitchFamily="34" charset="0"/>
            </a:endParaRPr>
          </a:p>
          <a:p>
            <a:pPr marL="0" indent="0" rtl="0" fontAlgn="base">
              <a:buNone/>
            </a:pPr>
            <a:r>
              <a:rPr lang="nb-NO" sz="1000" b="1" i="0" u="none" strike="noStrike" dirty="0">
                <a:effectLst/>
                <a:latin typeface="Calibri" panose="020F0502020204030204" pitchFamily="34" charset="0"/>
              </a:rPr>
              <a:t>I Fjellhamar FK skal gutter og jenter gis de samme mulighetene for utvikling.</a:t>
            </a:r>
            <a:endParaRPr lang="en-US" sz="1000" b="0" i="0" dirty="0">
              <a:effectLst/>
              <a:latin typeface="Segoe UI" panose="020B0502040204020203" pitchFamily="34" charset="0"/>
            </a:endParaRPr>
          </a:p>
        </p:txBody>
      </p:sp>
    </p:spTree>
    <p:extLst>
      <p:ext uri="{BB962C8B-B14F-4D97-AF65-F5344CB8AC3E}">
        <p14:creationId xmlns:p14="http://schemas.microsoft.com/office/powerpoint/2010/main" val="884179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8B52A-0028-94D9-C048-E2D80B266AE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81BB7A0-92BD-1CF4-E19C-0BF7DD9B4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29769C6B-31F7-5121-3643-2A5EED39D964}"/>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83"/>
            <a:ext cx="9669642" cy="6857990"/>
          </a:xfrm>
          <a:prstGeom prst="rect">
            <a:avLst/>
          </a:prstGeom>
        </p:spPr>
      </p:pic>
      <p:sp>
        <p:nvSpPr>
          <p:cNvPr id="14" name="Rectangle 13">
            <a:extLst>
              <a:ext uri="{FF2B5EF4-FFF2-40B4-BE49-F238E27FC236}">
                <a16:creationId xmlns:a16="http://schemas.microsoft.com/office/drawing/2014/main" id="{B26552DE-197D-552A-2863-8F9477933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2D74BB6C-73A2-E159-5147-FF62AB7B2D26}"/>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Trener- og laglederrollen</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00859272-416C-D2D5-6D2D-2C95A4306B56}"/>
              </a:ext>
            </a:extLst>
          </p:cNvPr>
          <p:cNvSpPr>
            <a:spLocks noGrp="1"/>
          </p:cNvSpPr>
          <p:nvPr>
            <p:ph idx="1"/>
          </p:nvPr>
        </p:nvSpPr>
        <p:spPr>
          <a:xfrm>
            <a:off x="838200" y="2025941"/>
            <a:ext cx="5113919" cy="3742762"/>
          </a:xfrm>
        </p:spPr>
        <p:txBody>
          <a:bodyPr>
            <a:noAutofit/>
          </a:bodyPr>
          <a:lstStyle/>
          <a:p>
            <a:pPr marL="0" indent="0">
              <a:buNone/>
              <a:tabLst>
                <a:tab pos="449580" algn="l"/>
              </a:tabLst>
            </a:pPr>
            <a:r>
              <a:rPr lang="nb-NO" sz="1100" b="1" dirty="0">
                <a:ea typeface="Times New Roman" panose="02020603050405020304" pitchFamily="18" charset="0"/>
              </a:rPr>
              <a:t>Trenerrollen </a:t>
            </a:r>
          </a:p>
          <a:p>
            <a:pPr>
              <a:tabLst>
                <a:tab pos="449580" algn="l"/>
              </a:tabLst>
            </a:pPr>
            <a:r>
              <a:rPr lang="nb-NO" sz="1000" dirty="0"/>
              <a:t>Det henvises til klubbhåndboken for detaljerte rollebeskrivelser.</a:t>
            </a:r>
          </a:p>
          <a:p>
            <a:pPr>
              <a:tabLst>
                <a:tab pos="449580" algn="l"/>
              </a:tabLst>
            </a:pPr>
            <a:r>
              <a:rPr lang="nb-NO" sz="1000" dirty="0"/>
              <a:t>Ved oppstart av nye årskull og ved bytte av roller i barnefotballen </a:t>
            </a:r>
            <a:r>
              <a:rPr lang="nb-NO" sz="1000" dirty="0">
                <a:ea typeface="Times New Roman" panose="02020603050405020304" pitchFamily="18" charset="0"/>
              </a:rPr>
              <a:t>vil engasjementet til de utvalgte evalueres av Sportslig leder etter et år. Dette for å sikre rett kompetanse, samarbeidsevne og motivasjon.</a:t>
            </a:r>
          </a:p>
          <a:p>
            <a:pPr>
              <a:tabLst>
                <a:tab pos="449580" algn="l"/>
              </a:tabLst>
            </a:pPr>
            <a:r>
              <a:rPr lang="nb-NO" sz="1000" dirty="0">
                <a:solidFill>
                  <a:srgbClr val="111111"/>
                </a:solidFill>
                <a:ea typeface="Times New Roman" panose="02020603050405020304" pitchFamily="18" charset="0"/>
              </a:rPr>
              <a:t>Anbefalt trenertetthet er minimum 1 trener per 7 spillere.</a:t>
            </a:r>
            <a:endParaRPr lang="nb-NO" sz="1000" dirty="0">
              <a:ea typeface="Times New Roman" panose="02020603050405020304" pitchFamily="18" charset="0"/>
            </a:endParaRPr>
          </a:p>
          <a:p>
            <a:pPr>
              <a:tabLst>
                <a:tab pos="449580" algn="l"/>
              </a:tabLst>
            </a:pPr>
            <a:r>
              <a:rPr lang="nb-NO" sz="1000" dirty="0">
                <a:ea typeface="Times New Roman" panose="02020603050405020304" pitchFamily="18" charset="0"/>
              </a:rPr>
              <a:t>Alle trenere i klubben skal i sitt daglige virke å arbeide lojalt ut i fra sportsplanen til FFK.</a:t>
            </a:r>
          </a:p>
          <a:p>
            <a:pPr>
              <a:tabLst>
                <a:tab pos="449580" algn="l"/>
              </a:tabLst>
            </a:pPr>
            <a:r>
              <a:rPr lang="nb-NO" sz="1000" dirty="0">
                <a:ea typeface="Times New Roman" panose="02020603050405020304" pitchFamily="18" charset="0"/>
              </a:rPr>
              <a:t>Treneren skal inngå et positivt samarbeide med klubbens øvrige trenere/ledere, og derigjennom være med på å skape et godt klubbmiljø, som kan rekruttere ”nye” personer til å delta i klubbarbeidet på alle nivåer.</a:t>
            </a:r>
          </a:p>
          <a:p>
            <a:pPr>
              <a:tabLst>
                <a:tab pos="449580" algn="l"/>
              </a:tabLst>
            </a:pPr>
            <a:r>
              <a:rPr lang="nb-NO" sz="1000" b="1" dirty="0">
                <a:ea typeface="Times New Roman" panose="02020603050405020304" pitchFamily="18" charset="0"/>
              </a:rPr>
              <a:t>Treneren skal medvirke til, at alle – også andre enn egne spillere – trives ved besøk på klubbens anlegg i forbindelse med kamp eller andre arrangementer. Vis normal høflighet og respekt, og ta hensyn til andre. Treneren forventes å oppføre seg eksemplarisk overfor spillere, ledere, trenere, foreldre og dommere.</a:t>
            </a:r>
            <a:endParaRPr lang="nb-NO" sz="1000" dirty="0">
              <a:ea typeface="Times New Roman" panose="02020603050405020304" pitchFamily="18" charset="0"/>
            </a:endParaRPr>
          </a:p>
          <a:p>
            <a:pPr>
              <a:tabLst>
                <a:tab pos="449580" algn="l"/>
              </a:tabLst>
            </a:pPr>
            <a:r>
              <a:rPr lang="nb-NO" sz="1000" dirty="0">
                <a:ea typeface="Times New Roman" panose="02020603050405020304" pitchFamily="18" charset="0"/>
              </a:rPr>
              <a:t>Treneren skal i samarbeide med lagleder, bidra til at motstandere og dommere føler seg velkomne til oss.</a:t>
            </a:r>
          </a:p>
          <a:p>
            <a:pPr>
              <a:tabLst>
                <a:tab pos="449580" algn="l"/>
              </a:tabLst>
            </a:pPr>
            <a:r>
              <a:rPr lang="nb-NO" sz="1000" dirty="0">
                <a:ea typeface="Times New Roman" panose="02020603050405020304" pitchFamily="18" charset="0"/>
              </a:rPr>
              <a:t>Treneren skal medvirke til at aldersgruppene imellom har en forståelse for og aksept av hverandre, ved blant annet å aktivt støtte arrangementer på tvers av aldersgruppene.</a:t>
            </a:r>
          </a:p>
          <a:p>
            <a:pPr>
              <a:tabLst>
                <a:tab pos="449580" algn="l"/>
              </a:tabLst>
            </a:pPr>
            <a:r>
              <a:rPr lang="nb-NO" sz="1000" dirty="0">
                <a:ea typeface="Times New Roman" panose="02020603050405020304" pitchFamily="18" charset="0"/>
              </a:rPr>
              <a:t>Treneren skal sørge for at det materiellet som deles ut, oppbevares/behandles på best mulig måte (baller, kjegler, vester, etc.) </a:t>
            </a:r>
          </a:p>
          <a:p>
            <a:pPr>
              <a:tabLst>
                <a:tab pos="449580" algn="l"/>
              </a:tabLst>
            </a:pPr>
            <a:r>
              <a:rPr lang="nb-NO" sz="1000" dirty="0">
                <a:ea typeface="Times New Roman" panose="02020603050405020304" pitchFamily="18" charset="0"/>
              </a:rPr>
              <a:t>Treneren skal møte forberedt og i god tid til enhver trening og/eller kamp. Det forventes at treneren stiller i FFK treningsutstyr og ikke dagligdagse klær. Nye trenere får FFK treningsdress.</a:t>
            </a:r>
          </a:p>
        </p:txBody>
      </p:sp>
      <p:sp>
        <p:nvSpPr>
          <p:cNvPr id="4" name="Plassholder for innhold 2">
            <a:extLst>
              <a:ext uri="{FF2B5EF4-FFF2-40B4-BE49-F238E27FC236}">
                <a16:creationId xmlns:a16="http://schemas.microsoft.com/office/drawing/2014/main" id="{898534EC-502B-429F-AA3A-3E87DD9B2F66}"/>
              </a:ext>
            </a:extLst>
          </p:cNvPr>
          <p:cNvSpPr txBox="1">
            <a:spLocks/>
          </p:cNvSpPr>
          <p:nvPr/>
        </p:nvSpPr>
        <p:spPr>
          <a:xfrm>
            <a:off x="6158513" y="2025940"/>
            <a:ext cx="5257051" cy="46509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tabLst>
                <a:tab pos="449580" algn="l"/>
              </a:tabLst>
            </a:pPr>
            <a:r>
              <a:rPr lang="nb-NO" sz="1000" b="1" dirty="0">
                <a:ea typeface="Times New Roman" panose="02020603050405020304" pitchFamily="18" charset="0"/>
              </a:rPr>
              <a:t>For ungdomsfotballen og seniorfotballen</a:t>
            </a:r>
          </a:p>
          <a:p>
            <a:pPr>
              <a:tabLst>
                <a:tab pos="449580" algn="l"/>
              </a:tabLst>
            </a:pPr>
            <a:r>
              <a:rPr lang="nb-NO" sz="1000" dirty="0">
                <a:ea typeface="Times New Roman" panose="02020603050405020304" pitchFamily="18" charset="0"/>
              </a:rPr>
              <a:t>Sportslig leder er utnevnt til å ha det sportslige ansvaret i Fjellhamar fotballklubb. </a:t>
            </a:r>
          </a:p>
          <a:p>
            <a:pPr>
              <a:tabLst>
                <a:tab pos="449580" algn="l"/>
              </a:tabLst>
            </a:pPr>
            <a:r>
              <a:rPr lang="nb-NO" sz="1000" dirty="0">
                <a:ea typeface="Times New Roman" panose="02020603050405020304" pitchFamily="18" charset="0"/>
              </a:rPr>
              <a:t>Vedkommende har ansvar for å ansette de trenere som synes best skikket til å ivareta de målsettinger og prinsipper som er fastslått for fotballen i Fjellhamar FK.</a:t>
            </a:r>
          </a:p>
          <a:p>
            <a:pPr>
              <a:tabLst>
                <a:tab pos="449580" algn="l"/>
              </a:tabLst>
            </a:pPr>
            <a:r>
              <a:rPr lang="nb-NO" sz="1000" dirty="0">
                <a:ea typeface="Times New Roman" panose="02020603050405020304" pitchFamily="18" charset="0"/>
              </a:rPr>
              <a:t>Trenere må underskrive trenerkontrakt og at Sportsplanen er gjennomlest og forstått.</a:t>
            </a:r>
          </a:p>
          <a:p>
            <a:pPr>
              <a:tabLst>
                <a:tab pos="449580" algn="l"/>
              </a:tabLst>
            </a:pPr>
            <a:r>
              <a:rPr lang="nb-NO" sz="1000" dirty="0">
                <a:ea typeface="Times New Roman" panose="02020603050405020304" pitchFamily="18" charset="0"/>
              </a:rPr>
              <a:t>En trener i FFK J13/G13 og oppover skal ikke ha hovedtrenerverv i en annen fotballklubb.  </a:t>
            </a:r>
          </a:p>
          <a:p>
            <a:pPr>
              <a:tabLst>
                <a:tab pos="449580" algn="l"/>
              </a:tabLst>
            </a:pPr>
            <a:r>
              <a:rPr lang="nb-NO" sz="1000" dirty="0">
                <a:ea typeface="Times New Roman" panose="02020603050405020304" pitchFamily="18" charset="0"/>
              </a:rPr>
              <a:t>FFK søker eksterne trenere fra G14/J14 og oppover, men utelukker ikke kvalifiserte foreldretrenere.</a:t>
            </a:r>
            <a:endParaRPr lang="nb-NO" sz="1000" dirty="0"/>
          </a:p>
          <a:p>
            <a:pPr marL="0" indent="0">
              <a:buNone/>
            </a:pPr>
            <a:r>
              <a:rPr lang="nb-NO" sz="1000" b="1" i="1" dirty="0"/>
              <a:t>Lagleder</a:t>
            </a:r>
            <a:r>
              <a:rPr lang="nb-NO" sz="1000" b="1" dirty="0"/>
              <a:t> </a:t>
            </a:r>
          </a:p>
          <a:p>
            <a:r>
              <a:rPr lang="nb-NO" sz="1000" dirty="0"/>
              <a:t>Laglederen er lagets administrative leder </a:t>
            </a:r>
          </a:p>
          <a:p>
            <a:pPr fontAlgn="base"/>
            <a:r>
              <a:rPr lang="nb-NO" sz="1000" dirty="0"/>
              <a:t>Lagleder er ansvarlig for: </a:t>
            </a:r>
          </a:p>
          <a:p>
            <a:pPr lvl="1" fontAlgn="base"/>
            <a:r>
              <a:rPr lang="nb-NO" sz="1000" dirty="0"/>
              <a:t>Kommunikasjon mellom klubben og foreldrene/spillere   </a:t>
            </a:r>
          </a:p>
          <a:p>
            <a:pPr lvl="1" fontAlgn="base"/>
            <a:r>
              <a:rPr lang="nb-NO" sz="1000" dirty="0"/>
              <a:t>Påmelding til seriespill og cuper</a:t>
            </a:r>
          </a:p>
          <a:p>
            <a:pPr lvl="1" fontAlgn="base"/>
            <a:r>
              <a:rPr lang="nb-NO" sz="1000" dirty="0"/>
              <a:t>Melde inn lag i Fiks til seriespill (gjelder fra ungdomsfotballen)</a:t>
            </a:r>
          </a:p>
          <a:p>
            <a:pPr lvl="1" fontAlgn="base"/>
            <a:r>
              <a:rPr lang="nb-NO" sz="1000" dirty="0"/>
              <a:t>Lagets drakter og bestilling av utstyr </a:t>
            </a:r>
          </a:p>
          <a:p>
            <a:pPr lvl="1" fontAlgn="base"/>
            <a:r>
              <a:rPr lang="nb-NO" sz="1000" dirty="0"/>
              <a:t>Innkalle til foreldremøter </a:t>
            </a:r>
          </a:p>
          <a:p>
            <a:pPr lvl="1" fontAlgn="base"/>
            <a:r>
              <a:rPr lang="nb-NO" sz="1000" dirty="0"/>
              <a:t>Lagets økonomi </a:t>
            </a:r>
          </a:p>
          <a:p>
            <a:pPr lvl="1" fontAlgn="base"/>
            <a:r>
              <a:rPr lang="nb-NO" sz="1000" dirty="0"/>
              <a:t>Oppdatere medlemslister </a:t>
            </a:r>
          </a:p>
          <a:p>
            <a:pPr lvl="1" fontAlgn="base"/>
            <a:r>
              <a:rPr lang="nb-NO" sz="1000" dirty="0"/>
              <a:t>Skaffe kampverter til lagets hjemmekamper</a:t>
            </a:r>
          </a:p>
          <a:p>
            <a:pPr lvl="1" fontAlgn="base"/>
            <a:r>
              <a:rPr lang="nb-NO" sz="1000" dirty="0"/>
              <a:t>Skaffe dommere til kamper hvor kretsen ikke har satt opp egen dommer</a:t>
            </a:r>
          </a:p>
          <a:p>
            <a:pPr lvl="0" fontAlgn="base"/>
            <a:r>
              <a:rPr lang="nb-NO" sz="1000" dirty="0"/>
              <a:t>Lagleder skal delta på klubbens lagledermøter</a:t>
            </a: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4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4F650-105E-6BEF-A363-F82608DECBE1}"/>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0A49B2A-644A-142A-5748-369C561BE8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480DDB81-BBD9-D073-4C2B-4656BB1CCF55}"/>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81061"/>
            <a:ext cx="9669642" cy="6857990"/>
          </a:xfrm>
          <a:prstGeom prst="rect">
            <a:avLst/>
          </a:prstGeom>
        </p:spPr>
      </p:pic>
      <p:sp>
        <p:nvSpPr>
          <p:cNvPr id="14" name="Rectangle 13">
            <a:extLst>
              <a:ext uri="{FF2B5EF4-FFF2-40B4-BE49-F238E27FC236}">
                <a16:creationId xmlns:a16="http://schemas.microsoft.com/office/drawing/2014/main" id="{F3F2CC1A-5C1B-72F3-4B55-4940AD8B7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014415DB-EBB7-5E2A-DF68-E6A32C100C68}"/>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Skoleringsplan for trenere</a:t>
            </a:r>
            <a:endParaRPr lang="nb-NO" sz="2400" dirty="0">
              <a:solidFill>
                <a:srgbClr val="FF0000"/>
              </a:solidFill>
            </a:endParaRPr>
          </a:p>
        </p:txBody>
      </p:sp>
      <p:sp>
        <p:nvSpPr>
          <p:cNvPr id="3" name="Plassholder for innhold 2">
            <a:extLst>
              <a:ext uri="{FF2B5EF4-FFF2-40B4-BE49-F238E27FC236}">
                <a16:creationId xmlns:a16="http://schemas.microsoft.com/office/drawing/2014/main" id="{69525796-2B84-C829-6232-196E0C53F584}"/>
              </a:ext>
            </a:extLst>
          </p:cNvPr>
          <p:cNvSpPr>
            <a:spLocks noGrp="1"/>
          </p:cNvSpPr>
          <p:nvPr>
            <p:ph idx="1"/>
          </p:nvPr>
        </p:nvSpPr>
        <p:spPr>
          <a:xfrm>
            <a:off x="838200" y="2034994"/>
            <a:ext cx="5113919" cy="3742762"/>
          </a:xfrm>
        </p:spPr>
        <p:txBody>
          <a:bodyPr>
            <a:noAutofit/>
          </a:bodyPr>
          <a:lstStyle/>
          <a:p>
            <a:pPr marL="0" indent="0">
              <a:buNone/>
            </a:pPr>
            <a:r>
              <a:rPr lang="nb-NO" sz="1100" dirty="0">
                <a:effectLst/>
                <a:ea typeface="Times New Roman" panose="02020603050405020304" pitchFamily="18" charset="0"/>
              </a:rPr>
              <a:t>Å være trener i Fjellhamar FK krever i utgangspunktet at du har lyst til å bidra, og gjøre en jobb for fotballen og spillerne. Vi er helt avhengige av at folk ønsker å stille opp, for å drifte klubben på en god måte. </a:t>
            </a:r>
          </a:p>
          <a:p>
            <a:pPr marL="0" indent="0">
              <a:buNone/>
            </a:pPr>
            <a:r>
              <a:rPr lang="nb-NO" sz="1100" dirty="0">
                <a:effectLst/>
                <a:ea typeface="Times New Roman" panose="02020603050405020304" pitchFamily="18" charset="0"/>
              </a:rPr>
              <a:t>FFK vil hjelpe nye trenere i gang, slik at alle får en positiv opplevelse, og at spillerne får mest mulig ut av treningene.</a:t>
            </a:r>
          </a:p>
          <a:p>
            <a:pPr marL="0" indent="0">
              <a:buNone/>
            </a:pPr>
            <a:r>
              <a:rPr lang="nb-NO" sz="1100" dirty="0">
                <a:effectLst/>
                <a:ea typeface="Times New Roman" panose="02020603050405020304" pitchFamily="18" charset="0"/>
              </a:rPr>
              <a:t>Alle trener i barnefotballen i Fjellhamar FK skal gis tilgang til klubbens øvelsesbank av trenerutvikler. De skal også bli presentert for NFFs: </a:t>
            </a:r>
            <a:r>
              <a:rPr lang="nb-NO" sz="1100" dirty="0" err="1">
                <a:effectLst/>
                <a:ea typeface="Times New Roman" panose="02020603050405020304" pitchFamily="18" charset="0"/>
              </a:rPr>
              <a:t>treningsokta.no</a:t>
            </a:r>
            <a:r>
              <a:rPr lang="nb-NO" sz="1100" dirty="0">
                <a:effectLst/>
                <a:ea typeface="Times New Roman" panose="02020603050405020304" pitchFamily="18" charset="0"/>
              </a:rPr>
              <a:t> og </a:t>
            </a:r>
            <a:r>
              <a:rPr lang="nb-NO" sz="1100" dirty="0" err="1">
                <a:effectLst/>
                <a:ea typeface="Times New Roman" panose="02020603050405020304" pitchFamily="18" charset="0"/>
              </a:rPr>
              <a:t>tiim.no</a:t>
            </a:r>
            <a:r>
              <a:rPr lang="nb-NO" sz="1100" dirty="0">
                <a:ea typeface="Times New Roman" panose="02020603050405020304" pitchFamily="18" charset="0"/>
              </a:rPr>
              <a:t> o</a:t>
            </a:r>
            <a:r>
              <a:rPr lang="nb-NO" sz="1100" dirty="0">
                <a:effectLst/>
                <a:ea typeface="Times New Roman" panose="02020603050405020304" pitchFamily="18" charset="0"/>
              </a:rPr>
              <a:t>g mottar et hefte med nyttige øvelser for å komme i gang. </a:t>
            </a:r>
            <a:r>
              <a:rPr lang="nb-NO" sz="1100" dirty="0" err="1">
                <a:effectLst/>
                <a:ea typeface="Times New Roman" panose="02020603050405020304" pitchFamily="18" charset="0"/>
              </a:rPr>
              <a:t>tiim.no</a:t>
            </a:r>
            <a:r>
              <a:rPr lang="nb-NO" sz="1100" dirty="0">
                <a:effectLst/>
                <a:ea typeface="Times New Roman" panose="02020603050405020304" pitchFamily="18" charset="0"/>
              </a:rPr>
              <a:t>.</a:t>
            </a:r>
          </a:p>
          <a:p>
            <a:pPr marL="0" indent="0">
              <a:buNone/>
            </a:pPr>
            <a:r>
              <a:rPr lang="nb-NO" sz="1100" dirty="0">
                <a:effectLst/>
                <a:ea typeface="Times New Roman" panose="02020603050405020304" pitchFamily="18" charset="0"/>
              </a:rPr>
              <a:t>Kursing av trenere vil være en naturlig del av </a:t>
            </a:r>
            <a:r>
              <a:rPr lang="nb-NO" sz="1100" dirty="0" err="1">
                <a:effectLst/>
                <a:ea typeface="Times New Roman" panose="02020603050405020304" pitchFamily="18" charset="0"/>
              </a:rPr>
              <a:t>FFKs</a:t>
            </a:r>
            <a:r>
              <a:rPr lang="nb-NO" sz="1100" dirty="0">
                <a:effectLst/>
                <a:ea typeface="Times New Roman" panose="02020603050405020304" pitchFamily="18" charset="0"/>
              </a:rPr>
              <a:t> arbeid, og det vil tilbys kurs både internt i klubben og eksternt i regi av Akershus fotballkrets. La ikke mangelen av riktige kompetanse stoppe deg fra å ville bidra. Vi ønsker først og fremst entusiastiske personer, som ønsker å bidra på en positiv måte.</a:t>
            </a:r>
          </a:p>
          <a:p>
            <a:pPr marL="0" indent="0">
              <a:buNone/>
            </a:pPr>
            <a:r>
              <a:rPr lang="nb-NO" sz="1100" dirty="0">
                <a:effectLst/>
                <a:ea typeface="Times New Roman" panose="02020603050405020304" pitchFamily="18" charset="0"/>
              </a:rPr>
              <a:t> </a:t>
            </a:r>
            <a:br>
              <a:rPr lang="nb-NO" sz="1100" dirty="0">
                <a:effectLst/>
                <a:ea typeface="Times New Roman" panose="02020603050405020304" pitchFamily="18" charset="0"/>
              </a:rPr>
            </a:br>
            <a:r>
              <a:rPr lang="nb-NO" sz="1100" dirty="0">
                <a:effectLst/>
                <a:ea typeface="Times New Roman" panose="02020603050405020304" pitchFamily="18" charset="0"/>
              </a:rPr>
              <a:t>Viser tidligere kapitel om trenerforum.</a:t>
            </a:r>
          </a:p>
        </p:txBody>
      </p:sp>
      <p:sp>
        <p:nvSpPr>
          <p:cNvPr id="4" name="Plassholder for innhold 2">
            <a:extLst>
              <a:ext uri="{FF2B5EF4-FFF2-40B4-BE49-F238E27FC236}">
                <a16:creationId xmlns:a16="http://schemas.microsoft.com/office/drawing/2014/main" id="{A52F2EEF-D893-1C80-5D20-2B3A33E7E8F0}"/>
              </a:ext>
            </a:extLst>
          </p:cNvPr>
          <p:cNvSpPr txBox="1">
            <a:spLocks/>
          </p:cNvSpPr>
          <p:nvPr/>
        </p:nvSpPr>
        <p:spPr>
          <a:xfrm>
            <a:off x="6385705" y="2025940"/>
            <a:ext cx="4104337" cy="46509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buNone/>
            </a:pPr>
            <a:r>
              <a:rPr lang="nb-NO" sz="1000" dirty="0">
                <a:effectLst/>
                <a:ea typeface="Times New Roman" panose="02020603050405020304" pitchFamily="18" charset="0"/>
              </a:rPr>
              <a:t>Følgende erfaring/utdannelse er ønskelig på de forskjellige nivåene:</a:t>
            </a:r>
          </a:p>
          <a:p>
            <a:pPr marL="400050" indent="-171450"/>
            <a:r>
              <a:rPr lang="nb-NO" sz="1000" dirty="0">
                <a:effectLst/>
                <a:ea typeface="Times New Roman" panose="02020603050405020304" pitchFamily="18" charset="0"/>
              </a:rPr>
              <a:t>Spillere (opp til 8 år):	Grasrottrener 1</a:t>
            </a:r>
          </a:p>
          <a:p>
            <a:pPr marL="400050" indent="-171450"/>
            <a:r>
              <a:rPr lang="nb-NO" sz="1000" dirty="0">
                <a:effectLst/>
                <a:ea typeface="Times New Roman" panose="02020603050405020304" pitchFamily="18" charset="0"/>
              </a:rPr>
              <a:t>Spillere (8 – 10 år):	Grasrottrener 2 </a:t>
            </a:r>
          </a:p>
          <a:p>
            <a:pPr marL="400050" indent="-171450"/>
            <a:r>
              <a:rPr lang="nb-NO" sz="1000" dirty="0">
                <a:effectLst/>
                <a:ea typeface="Times New Roman" panose="02020603050405020304" pitchFamily="18" charset="0"/>
              </a:rPr>
              <a:t>Spillere (11 – 12 år):	Grasrottrener 3-4</a:t>
            </a:r>
          </a:p>
          <a:p>
            <a:pPr marL="400050" indent="-171450"/>
            <a:r>
              <a:rPr lang="nb-NO" sz="1000" dirty="0">
                <a:effectLst/>
                <a:ea typeface="Times New Roman" panose="02020603050405020304" pitchFamily="18" charset="0"/>
              </a:rPr>
              <a:t>Spillere (13 – 14 år):	Trenerkurs UEFA B-lisens</a:t>
            </a:r>
          </a:p>
          <a:p>
            <a:pPr marL="400050" indent="-171450"/>
            <a:r>
              <a:rPr lang="nb-NO" sz="1000" dirty="0">
                <a:effectLst/>
                <a:ea typeface="Times New Roman" panose="02020603050405020304" pitchFamily="18" charset="0"/>
              </a:rPr>
              <a:t>Spillere (15 – 16 år):	Trenerkurs UEFA B-lisens</a:t>
            </a:r>
          </a:p>
          <a:p>
            <a:pPr marL="400050" indent="-171450"/>
            <a:r>
              <a:rPr lang="nb-NO" sz="1000" dirty="0">
                <a:effectLst/>
                <a:ea typeface="Times New Roman" panose="02020603050405020304" pitchFamily="18" charset="0"/>
              </a:rPr>
              <a:t>Spillere (17 – 19 år):	Trenerkurs UEFA B-lisens</a:t>
            </a:r>
          </a:p>
          <a:p>
            <a:pPr marL="400050" indent="-171450"/>
            <a:r>
              <a:rPr lang="nb-NO" sz="1000" dirty="0">
                <a:ea typeface="Times New Roman" panose="02020603050405020304" pitchFamily="18" charset="0"/>
              </a:rPr>
              <a:t>Spillere Senior: 	Trenerkurs UEFA B-lisens </a:t>
            </a:r>
          </a:p>
          <a:p>
            <a:pPr marL="400050" indent="-171450"/>
            <a:r>
              <a:rPr lang="nb-NO" sz="1000" dirty="0">
                <a:effectLst/>
                <a:ea typeface="Times New Roman" panose="02020603050405020304" pitchFamily="18" charset="0"/>
              </a:rPr>
              <a:t>Tilrettelagt lag: 	Grasrottrener 1  </a:t>
            </a:r>
          </a:p>
          <a:p>
            <a:pPr indent="0">
              <a:buNone/>
            </a:pPr>
            <a:endParaRPr lang="nb-NO" sz="1000" dirty="0">
              <a:ea typeface="Times New Roman" panose="02020603050405020304" pitchFamily="18" charset="0"/>
            </a:endParaRPr>
          </a:p>
          <a:p>
            <a:pPr indent="0">
              <a:buNone/>
            </a:pPr>
            <a:r>
              <a:rPr lang="nb-NO" sz="1000" b="0" i="0" dirty="0">
                <a:solidFill>
                  <a:srgbClr val="111111"/>
                </a:solidFill>
                <a:effectLst/>
              </a:rPr>
              <a:t>For Kvalitetsklubber er det et krav at minst en trener per lag har gjennomført Grasrottreneren delkurs 1.</a:t>
            </a:r>
          </a:p>
          <a:p>
            <a:pPr indent="0">
              <a:buNone/>
            </a:pPr>
            <a:endParaRPr lang="nb-NO" sz="1000" dirty="0">
              <a:effectLst/>
              <a:ea typeface="Times New Roman" panose="02020603050405020304" pitchFamily="18" charset="0"/>
            </a:endParaRPr>
          </a:p>
          <a:p>
            <a:pPr marL="0" indent="0">
              <a:buFont typeface="Arial" panose="020B0604020202020204" pitchFamily="34" charset="0"/>
              <a:buNone/>
            </a:pPr>
            <a:br>
              <a:rPr lang="nb-NO" sz="10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90430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73492-7EBA-2841-7076-7F59686AF88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A7B92D6-5C41-D8AD-199B-01B35D4E2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226FE185-1305-E554-65D5-6037AB4BD65A}"/>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66388"/>
            <a:ext cx="9669642" cy="6857990"/>
          </a:xfrm>
          <a:prstGeom prst="rect">
            <a:avLst/>
          </a:prstGeom>
        </p:spPr>
      </p:pic>
      <p:sp>
        <p:nvSpPr>
          <p:cNvPr id="14" name="Rectangle 13">
            <a:extLst>
              <a:ext uri="{FF2B5EF4-FFF2-40B4-BE49-F238E27FC236}">
                <a16:creationId xmlns:a16="http://schemas.microsoft.com/office/drawing/2014/main" id="{F4C18E35-2272-EC40-1AA7-8AFBA66F7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511DAD84-C036-35D0-60A2-A992BF29584D}"/>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Politiattest</a:t>
            </a:r>
            <a:endParaRPr lang="nb-NO" sz="3600" dirty="0"/>
          </a:p>
        </p:txBody>
      </p:sp>
      <p:sp>
        <p:nvSpPr>
          <p:cNvPr id="3" name="Plassholder for innhold 2">
            <a:extLst>
              <a:ext uri="{FF2B5EF4-FFF2-40B4-BE49-F238E27FC236}">
                <a16:creationId xmlns:a16="http://schemas.microsoft.com/office/drawing/2014/main" id="{7625F571-FC27-2608-274A-EBE0BF27D659}"/>
              </a:ext>
            </a:extLst>
          </p:cNvPr>
          <p:cNvSpPr>
            <a:spLocks noGrp="1"/>
          </p:cNvSpPr>
          <p:nvPr>
            <p:ph idx="1"/>
          </p:nvPr>
        </p:nvSpPr>
        <p:spPr>
          <a:xfrm>
            <a:off x="838200" y="2025941"/>
            <a:ext cx="5113919" cy="3742762"/>
          </a:xfrm>
        </p:spPr>
        <p:txBody>
          <a:bodyPr>
            <a:noAutofit/>
          </a:bodyPr>
          <a:lstStyle/>
          <a:p>
            <a:pPr marL="0" indent="0">
              <a:buNone/>
            </a:pPr>
            <a:r>
              <a:rPr lang="nb-NO" sz="1000" dirty="0"/>
              <a:t>Norges Idrettsforbund vedtok med virkning fra 1. januar 2009 å pålegge alle idrettslag å innhente politiattest fra alle personer over 15 år som skal utføre oppgaver som innebærer et tillits- eller ansvarsforhold for barn og ungdom under 18 år eller personer med utviklingshemming. Pålegget omfatter norske fotballklubber, og har derfor betydning for alle fotballtrenere over 15 år som skal trene mindreårige eller personer med utviklingshemming. Dette gjelder både lønnede og ulønnede trenere, øvrig støtteapparat, samt foresatte som </a:t>
            </a:r>
          </a:p>
          <a:p>
            <a:pPr marL="0" indent="0">
              <a:buNone/>
            </a:pPr>
            <a:r>
              <a:rPr lang="nb-NO" sz="1000" dirty="0"/>
              <a:t>Ved overnatting i forbindelse med cuper og andre arrangementer, skal alle i støtteapparat og alle foresatte som overnatter sammen med laget, ha fremlagt godkjent politiattest. Kun voksne av samme kjønn skal overnatte sammen med barn.</a:t>
            </a:r>
          </a:p>
          <a:p>
            <a:pPr marL="0" indent="0">
              <a:buNone/>
            </a:pPr>
            <a:br>
              <a:rPr lang="nb-NO" sz="1000" dirty="0"/>
            </a:br>
            <a:r>
              <a:rPr lang="nb-NO" sz="1000" dirty="0"/>
              <a:t>Klubben har ansvar for å innhente politiattesten, men det er også trenerens ansvar å være bevisst på regelen. Attesten skal ikke være eldre enn 3 måneder ved fremvisning. Attesten er gyldig så lenge du innehar samme rolle i klubben.</a:t>
            </a:r>
            <a:br>
              <a:rPr lang="nb-NO" sz="1000" dirty="0"/>
            </a:br>
            <a:br>
              <a:rPr lang="nb-NO" sz="1000" dirty="0"/>
            </a:br>
            <a:r>
              <a:rPr lang="nb-NO" sz="1000" dirty="0"/>
              <a:t>Hvis du er usikker på om din rolle i klubben krever politiattest, så kontakt med daglig leder så vurderes dette individuelt.</a:t>
            </a:r>
            <a:br>
              <a:rPr lang="nb-NO" sz="1000" dirty="0"/>
            </a:br>
            <a:endParaRPr lang="nb-NO" sz="1000" dirty="0"/>
          </a:p>
          <a:p>
            <a:pPr marL="0" indent="0">
              <a:buNone/>
            </a:pPr>
            <a:r>
              <a:rPr lang="nb-NO" sz="1000" dirty="0">
                <a:hlinkClick r:id="rId4"/>
              </a:rPr>
              <a:t>https://www.fjellhamarfotball.no/politiattest</a:t>
            </a:r>
            <a:r>
              <a:rPr lang="nb-NO" sz="1000" dirty="0"/>
              <a:t> for mer informasjon om søknadsprosessen</a:t>
            </a:r>
          </a:p>
          <a:p>
            <a:pPr marL="0" indent="0">
              <a:buNone/>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8888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F80DD-7BB5-D85D-3708-9B20547A9230}"/>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7D61DE4-677F-2889-30BD-528EC35F6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B86F5698-4F7C-A7B9-7948-056CB78B8FE2}"/>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365125"/>
            <a:ext cx="9669642" cy="6857990"/>
          </a:xfrm>
          <a:prstGeom prst="rect">
            <a:avLst/>
          </a:prstGeom>
        </p:spPr>
      </p:pic>
      <p:sp>
        <p:nvSpPr>
          <p:cNvPr id="14" name="Rectangle 13">
            <a:extLst>
              <a:ext uri="{FF2B5EF4-FFF2-40B4-BE49-F238E27FC236}">
                <a16:creationId xmlns:a16="http://schemas.microsoft.com/office/drawing/2014/main" id="{14BAA375-437E-D703-0C15-E998DDE8A0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2184989C-FCA6-2457-60FD-B3022CEE6043}"/>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Politiattest</a:t>
            </a:r>
            <a:endParaRPr lang="nb-NO" sz="3600" dirty="0"/>
          </a:p>
        </p:txBody>
      </p:sp>
      <p:sp>
        <p:nvSpPr>
          <p:cNvPr id="3" name="Plassholder for innhold 2">
            <a:extLst>
              <a:ext uri="{FF2B5EF4-FFF2-40B4-BE49-F238E27FC236}">
                <a16:creationId xmlns:a16="http://schemas.microsoft.com/office/drawing/2014/main" id="{D0FC879D-93B5-41DB-0B26-058B1052AB59}"/>
              </a:ext>
            </a:extLst>
          </p:cNvPr>
          <p:cNvSpPr>
            <a:spLocks noGrp="1"/>
          </p:cNvSpPr>
          <p:nvPr>
            <p:ph idx="1"/>
          </p:nvPr>
        </p:nvSpPr>
        <p:spPr>
          <a:xfrm>
            <a:off x="838200" y="2025941"/>
            <a:ext cx="5113919" cy="3742762"/>
          </a:xfrm>
        </p:spPr>
        <p:txBody>
          <a:bodyPr>
            <a:noAutofit/>
          </a:bodyPr>
          <a:lstStyle/>
          <a:p>
            <a:pPr algn="l">
              <a:spcAft>
                <a:spcPts val="750"/>
              </a:spcAft>
            </a:pPr>
            <a:r>
              <a:rPr lang="nb-NO" sz="800" b="0" i="0" dirty="0">
                <a:solidFill>
                  <a:srgbClr val="16161D"/>
                </a:solidFill>
                <a:effectLst/>
                <a:latin typeface="Poppins" panose="020B0604020202020204" pitchFamily="34" charset="0"/>
              </a:rPr>
              <a:t>Vi som fotballklubb er pålagt å hente inn politiattest for de voksne som skal overnatte i samme rom som barn på under 18 år på overnattingscuper. Under finner du informasjon om hvordan dette foregår. </a:t>
            </a:r>
          </a:p>
          <a:p>
            <a:pPr algn="l">
              <a:spcAft>
                <a:spcPts val="750"/>
              </a:spcAft>
            </a:pPr>
            <a:r>
              <a:rPr lang="nb-NO" sz="800" b="1" i="0" dirty="0">
                <a:solidFill>
                  <a:srgbClr val="16161D"/>
                </a:solidFill>
                <a:effectLst/>
                <a:latin typeface="Poppins" panose="020B0604020202020204" pitchFamily="34" charset="0"/>
              </a:rPr>
              <a:t>NB! Kun voksne av samme kjønn skal overnatte sammen med barna </a:t>
            </a:r>
            <a:endParaRPr lang="nb-NO" sz="800" b="0" i="0" dirty="0">
              <a:solidFill>
                <a:srgbClr val="16161D"/>
              </a:solidFill>
              <a:effectLst/>
              <a:latin typeface="Poppins" panose="020B0604020202020204" pitchFamily="34" charset="0"/>
            </a:endParaRPr>
          </a:p>
          <a:p>
            <a:pPr algn="l">
              <a:spcAft>
                <a:spcPts val="750"/>
              </a:spcAft>
              <a:buFont typeface="Arial" panose="020B0604020202020204" pitchFamily="34" charset="0"/>
              <a:buChar char="•"/>
            </a:pPr>
            <a:r>
              <a:rPr lang="nb-NO" sz="800" b="0" i="0" dirty="0">
                <a:solidFill>
                  <a:srgbClr val="16161D"/>
                </a:solidFill>
                <a:effectLst/>
                <a:latin typeface="Poppins" panose="020B0604020202020204" pitchFamily="34" charset="0"/>
              </a:rPr>
              <a:t>Uavhengig av hvor mange dager man skal sove med barna, så skal det vises politiattest</a:t>
            </a:r>
          </a:p>
          <a:p>
            <a:pPr algn="l">
              <a:spcAft>
                <a:spcPts val="750"/>
              </a:spcAft>
              <a:buFont typeface="Arial" panose="020B0604020202020204" pitchFamily="34" charset="0"/>
              <a:buChar char="•"/>
            </a:pPr>
            <a:r>
              <a:rPr lang="nb-NO" sz="800" b="0" i="0" dirty="0">
                <a:solidFill>
                  <a:srgbClr val="16161D"/>
                </a:solidFill>
                <a:effectLst/>
                <a:latin typeface="Poppins" panose="020B0604020202020204" pitchFamily="34" charset="0"/>
              </a:rPr>
              <a:t>Trenere og lagledere som har gyldig framvist politiattest til FFK trenger ikke å fremvise på nytt.</a:t>
            </a:r>
          </a:p>
          <a:p>
            <a:pPr algn="l">
              <a:spcAft>
                <a:spcPts val="750"/>
              </a:spcAft>
              <a:buFont typeface="Arial" panose="020B0604020202020204" pitchFamily="34" charset="0"/>
              <a:buChar char="•"/>
            </a:pPr>
            <a:r>
              <a:rPr lang="nb-NO" sz="800" b="0" i="0" dirty="0">
                <a:solidFill>
                  <a:srgbClr val="16161D"/>
                </a:solidFill>
                <a:effectLst/>
                <a:latin typeface="Poppins" panose="020B0604020202020204" pitchFamily="34" charset="0"/>
              </a:rPr>
              <a:t>Kun politiattester utstedt til FFK er gyldig. Politiattester utstedt til andre idrettslag eller </a:t>
            </a:r>
            <a:r>
              <a:rPr lang="nb-NO" sz="800" b="0" i="0" dirty="0" err="1">
                <a:solidFill>
                  <a:srgbClr val="16161D"/>
                </a:solidFill>
                <a:effectLst/>
                <a:latin typeface="Poppins" panose="020B0604020202020204" pitchFamily="34" charset="0"/>
              </a:rPr>
              <a:t>f.eks</a:t>
            </a:r>
            <a:r>
              <a:rPr lang="nb-NO" sz="800" b="0" i="0" dirty="0">
                <a:solidFill>
                  <a:srgbClr val="16161D"/>
                </a:solidFill>
                <a:effectLst/>
                <a:latin typeface="Poppins" panose="020B0604020202020204" pitchFamily="34" charset="0"/>
              </a:rPr>
              <a:t> i yrkeslivet er ikke gyldig her. </a:t>
            </a:r>
          </a:p>
          <a:p>
            <a:pPr algn="l">
              <a:spcAft>
                <a:spcPts val="750"/>
              </a:spcAft>
              <a:buFont typeface="Arial" panose="020B0604020202020204" pitchFamily="34" charset="0"/>
              <a:buChar char="•"/>
            </a:pPr>
            <a:r>
              <a:rPr lang="nb-NO" sz="800" b="0" i="0" dirty="0">
                <a:solidFill>
                  <a:srgbClr val="16161D"/>
                </a:solidFill>
                <a:effectLst/>
                <a:latin typeface="Poppins" panose="020B0604020202020204" pitchFamily="34" charset="0"/>
              </a:rPr>
              <a:t>Det er søkere over 18 år som kan søke om attest elektronisk på nettet. Søkere under 18 år må ha søknaden signert av foresatte.</a:t>
            </a:r>
          </a:p>
          <a:p>
            <a:pPr marL="0" indent="0">
              <a:buNone/>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07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3049B-860C-5E62-98AD-50D9333DA00A}"/>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8C648B1-7AA8-472B-2CAD-E9EAF0E3A9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380F1C1F-E64D-5B01-31F1-C025D5A83B16}"/>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365125"/>
            <a:ext cx="9669642" cy="6857990"/>
          </a:xfrm>
          <a:prstGeom prst="rect">
            <a:avLst/>
          </a:prstGeom>
        </p:spPr>
      </p:pic>
      <p:sp>
        <p:nvSpPr>
          <p:cNvPr id="14" name="Rectangle 13">
            <a:extLst>
              <a:ext uri="{FF2B5EF4-FFF2-40B4-BE49-F238E27FC236}">
                <a16:creationId xmlns:a16="http://schemas.microsoft.com/office/drawing/2014/main" id="{71881547-C2F9-920C-9006-986236E24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514A1F87-D9C8-0698-1EC4-40B23DEF4A01}"/>
              </a:ext>
            </a:extLst>
          </p:cNvPr>
          <p:cNvSpPr>
            <a:spLocks noGrp="1"/>
          </p:cNvSpPr>
          <p:nvPr>
            <p:ph type="title"/>
          </p:nvPr>
        </p:nvSpPr>
        <p:spPr>
          <a:xfrm>
            <a:off x="838201" y="365125"/>
            <a:ext cx="5544492" cy="1899912"/>
          </a:xfrm>
        </p:spPr>
        <p:txBody>
          <a:bodyPr>
            <a:noAutofit/>
          </a:bodyPr>
          <a:lstStyle/>
          <a:p>
            <a:r>
              <a:rPr lang="nb-NO" sz="3600" dirty="0">
                <a:ea typeface="Times New Roman" panose="02020603050405020304" pitchFamily="18" charset="0"/>
                <a:cs typeface="Times New Roman" panose="02020603050405020304" pitchFamily="18" charset="0"/>
              </a:rPr>
              <a:t>Telenor Xtra - FFK</a:t>
            </a:r>
            <a:endParaRPr lang="nb-NO" sz="3600" dirty="0"/>
          </a:p>
        </p:txBody>
      </p:sp>
      <p:sp>
        <p:nvSpPr>
          <p:cNvPr id="3" name="Plassholder for innhold 2">
            <a:extLst>
              <a:ext uri="{FF2B5EF4-FFF2-40B4-BE49-F238E27FC236}">
                <a16:creationId xmlns:a16="http://schemas.microsoft.com/office/drawing/2014/main" id="{50AD58CD-C08C-5711-AC70-96E5D4E2A3E0}"/>
              </a:ext>
            </a:extLst>
          </p:cNvPr>
          <p:cNvSpPr>
            <a:spLocks noGrp="1"/>
          </p:cNvSpPr>
          <p:nvPr>
            <p:ph idx="1"/>
          </p:nvPr>
        </p:nvSpPr>
        <p:spPr>
          <a:xfrm>
            <a:off x="838199" y="2034994"/>
            <a:ext cx="6379645" cy="3742762"/>
          </a:xfrm>
        </p:spPr>
        <p:txBody>
          <a:bodyPr>
            <a:noAutofit/>
          </a:bodyPr>
          <a:lstStyle/>
          <a:p>
            <a:pPr marL="0" indent="0">
              <a:buNone/>
            </a:pPr>
            <a:r>
              <a:rPr lang="nb-NO" sz="1000" dirty="0"/>
              <a:t>Fjellhamar FK har en Telenor Xtra Fotballfritidsordning(FFO) et Telenor Xtra akademi. </a:t>
            </a:r>
          </a:p>
          <a:p>
            <a:pPr marL="0" indent="0">
              <a:buNone/>
            </a:pPr>
            <a:r>
              <a:rPr lang="nb-NO" sz="1000" dirty="0"/>
              <a:t>Dette er fotballtilbud for de som ønsker å trene og lære mer, utover det som klubben tilbyr via lagstreninger - og hvor hensikten er å utvikle både fotballspilleren og mennesket. </a:t>
            </a:r>
            <a:br>
              <a:rPr lang="nb-NO" sz="1000" dirty="0"/>
            </a:br>
            <a:r>
              <a:rPr lang="nb-NO" sz="1000" dirty="0">
                <a:effectLst/>
                <a:ea typeface="Times New Roman" panose="02020603050405020304" pitchFamily="18" charset="0"/>
              </a:rPr>
              <a:t>Dette er et tilbud hver enkelt medlem betaler for selv.</a:t>
            </a:r>
            <a:br>
              <a:rPr lang="nb-NO" sz="1000" dirty="0">
                <a:effectLst/>
                <a:ea typeface="Times New Roman" panose="02020603050405020304" pitchFamily="18" charset="0"/>
              </a:rPr>
            </a:br>
            <a:endParaRPr lang="nb-NO" sz="1000" dirty="0">
              <a:effectLst/>
              <a:ea typeface="Times New Roman" panose="02020603050405020304" pitchFamily="18" charset="0"/>
            </a:endParaRPr>
          </a:p>
          <a:p>
            <a:pPr fontAlgn="t">
              <a:buFont typeface="+mj-lt"/>
              <a:buAutoNum type="arabicPeriod"/>
            </a:pPr>
            <a:r>
              <a:rPr lang="nb-NO" sz="1000" dirty="0"/>
              <a:t>Fjellhamar FK Telenor Xtra FFO er et tilbud for spillere i aldersgruppen 8-10 år, som et alternativ til FFO tilbud på skolen. Det er tenkt allsidighet i fotballrelevante aktiviteter generelt, og variasjon i fotballen spesielt. Vi utvikler bevegelsesglede og gode vaner. I tillegg til den fysiske aktiviteten, setter vi fokus på fair play og trening av sosiale ferdigheter også utenfor idrettsbanen. </a:t>
            </a:r>
          </a:p>
          <a:p>
            <a:pPr fontAlgn="t">
              <a:buFont typeface="+mj-lt"/>
              <a:buAutoNum type="arabicPeriod"/>
            </a:pPr>
            <a:r>
              <a:rPr lang="nb-NO" sz="1000" dirty="0"/>
              <a:t>Fjellhamar FK Telenor Xtra akademi er et tilbud for aldersgruppen 11-13 år og er mer regnet som et akademitilbud, hvor det stilles større krav til spillerens interesse og konsentrasjon. Dette er et fotballtilbud for de som ønsker å trene og lære mer fotball, utover det vi tilbyr våre lag, og hvor hensikten er å utvikle fotballspilleren og mennesket. I tillegg til den fysiske aktiviteten, setter vi fokus på kosthold, fair play og trening av sosiale ferdigheter også utenfor idrettsbanen. </a:t>
            </a:r>
          </a:p>
          <a:p>
            <a:pPr fontAlgn="t"/>
            <a:r>
              <a:rPr lang="nb-NO" sz="1000" dirty="0"/>
              <a:t>Alle deltagere fra 8-13 år får en utstyrspakkene bestående av Telenor Xtra drakt, treningsgenser og sekk. </a:t>
            </a:r>
          </a:p>
          <a:p>
            <a:pPr fontAlgn="t"/>
            <a:r>
              <a:rPr lang="nb-NO" sz="1000" dirty="0"/>
              <a:t>Vi tror at fotballgleden og utviklingen blir best i trygge omgivelser der vi bryr om oss hverandre, kan senke skuldrene, det er lov å prøve og feile og vi verdsetter de enkelte sine sterke sider.</a:t>
            </a:r>
          </a:p>
          <a:p>
            <a:pPr fontAlgn="t"/>
            <a:r>
              <a:rPr lang="nb-NO" sz="1000" dirty="0"/>
              <a:t>Fjellhamar FK Telenor Xtra skal være med å skape større glede ved fotball for barn uansett alder eller nivå og ha en positiv innvirkning i utviklingen av klubb, lag og enkeltspillere.</a:t>
            </a:r>
          </a:p>
          <a:p>
            <a:pPr fontAlgn="t"/>
            <a:r>
              <a:rPr lang="nb-NO" sz="1000" dirty="0"/>
              <a:t>Det skal være høy kvalitet på trenerne.</a:t>
            </a:r>
          </a:p>
          <a:p>
            <a:pPr fontAlgn="t"/>
            <a:r>
              <a:rPr lang="nb-NO" sz="1000" dirty="0">
                <a:effectLst/>
                <a:ea typeface="Times New Roman" panose="02020603050405020304" pitchFamily="18" charset="0"/>
              </a:rPr>
              <a:t>Klubben sørger for at akademitrening og lagstreninger ikke faller på samme dager.</a:t>
            </a:r>
            <a:r>
              <a:rPr lang="nb-NO" sz="1000" dirty="0">
                <a:ea typeface="Times New Roman" panose="02020603050405020304" pitchFamily="18" charset="0"/>
              </a:rPr>
              <a:t> </a:t>
            </a:r>
            <a:endParaRPr lang="nb-NO" sz="1000" dirty="0">
              <a:effectLst/>
              <a:ea typeface="Times New Roman" panose="02020603050405020304" pitchFamily="18" charset="0"/>
            </a:endParaRPr>
          </a:p>
          <a:p>
            <a:pPr marL="0" indent="0">
              <a:buNone/>
            </a:pPr>
            <a:br>
              <a:rPr lang="nb-NO" sz="4800" spc="-5" dirty="0">
                <a:solidFill>
                  <a:srgbClr val="000000"/>
                </a:solidFill>
                <a:ea typeface="Times New Roman" panose="02020603050405020304" pitchFamily="18" charset="0"/>
              </a:rPr>
            </a:b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6698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1D378-4B52-A0C0-70B6-435B3EC5DF6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43EBBA3-9295-1642-3181-2376E94FE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936ACC23-3114-F298-B63F-6F652D3DEDB7}"/>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8" y="10"/>
            <a:ext cx="9669642" cy="6857990"/>
          </a:xfrm>
          <a:prstGeom prst="rect">
            <a:avLst/>
          </a:prstGeom>
        </p:spPr>
      </p:pic>
      <p:sp>
        <p:nvSpPr>
          <p:cNvPr id="14" name="Rectangle 13">
            <a:extLst>
              <a:ext uri="{FF2B5EF4-FFF2-40B4-BE49-F238E27FC236}">
                <a16:creationId xmlns:a16="http://schemas.microsoft.com/office/drawing/2014/main" id="{FC6EE3B0-6BB6-E1F1-5DCC-3DA80080E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396B9150-7F16-A79B-BA3E-0DCDE371212E}"/>
              </a:ext>
            </a:extLst>
          </p:cNvPr>
          <p:cNvSpPr>
            <a:spLocks noGrp="1"/>
          </p:cNvSpPr>
          <p:nvPr>
            <p:ph type="title"/>
          </p:nvPr>
        </p:nvSpPr>
        <p:spPr>
          <a:xfrm>
            <a:off x="838200" y="365125"/>
            <a:ext cx="4915137" cy="1899912"/>
          </a:xfrm>
        </p:spPr>
        <p:txBody>
          <a:bodyPr>
            <a:normAutofit/>
          </a:bodyPr>
          <a:lstStyle/>
          <a:p>
            <a:r>
              <a:rPr lang="nb-NO" sz="3600" dirty="0"/>
              <a:t>Private aktører og aktiviteter utenfor klubb </a:t>
            </a:r>
          </a:p>
        </p:txBody>
      </p:sp>
      <p:sp>
        <p:nvSpPr>
          <p:cNvPr id="3" name="Plassholder for innhold 2">
            <a:extLst>
              <a:ext uri="{FF2B5EF4-FFF2-40B4-BE49-F238E27FC236}">
                <a16:creationId xmlns:a16="http://schemas.microsoft.com/office/drawing/2014/main" id="{5146DE45-D85A-1799-01D2-C55AFC4D8479}"/>
              </a:ext>
            </a:extLst>
          </p:cNvPr>
          <p:cNvSpPr>
            <a:spLocks noGrp="1"/>
          </p:cNvSpPr>
          <p:nvPr>
            <p:ph idx="1"/>
          </p:nvPr>
        </p:nvSpPr>
        <p:spPr>
          <a:xfrm>
            <a:off x="838200" y="2044047"/>
            <a:ext cx="5113919" cy="3742762"/>
          </a:xfrm>
        </p:spPr>
        <p:txBody>
          <a:bodyPr>
            <a:noAutofit/>
          </a:bodyPr>
          <a:lstStyle/>
          <a:p>
            <a:pPr marL="0" indent="0" algn="l">
              <a:buNone/>
            </a:pPr>
            <a:r>
              <a:rPr lang="nb-NO" sz="1000" b="0" i="0" dirty="0">
                <a:solidFill>
                  <a:srgbClr val="010101"/>
                </a:solidFill>
                <a:effectLst/>
              </a:rPr>
              <a:t>Tilbudet om ekstra trening og aktivitet av private aktører er stort. Det er mange ulike tilbydere der ute som mot betaling tilbyr ekstra trenings- og kamparenaer. Deltagelse på denne type tilbud er opp til den enkelte og vurdere, men klubben ønsker å informere om noen ting som vi mener det er viktig og være klar over før man deltar, noen retningslinjer som gjelder klubbens merkevare og retningslinjer for de som har verv i klubben.</a:t>
            </a:r>
            <a:endParaRPr lang="nb-NO" sz="1000" b="0" i="0" dirty="0">
              <a:solidFill>
                <a:srgbClr val="222222"/>
              </a:solidFill>
              <a:effectLst/>
            </a:endParaRPr>
          </a:p>
          <a:p>
            <a:pPr marL="0" indent="0" algn="l">
              <a:buNone/>
            </a:pPr>
            <a:r>
              <a:rPr lang="nb-NO" sz="1000" b="1" i="0" dirty="0">
                <a:solidFill>
                  <a:srgbClr val="010101"/>
                </a:solidFill>
                <a:effectLst/>
              </a:rPr>
              <a:t>For trenere og de med verv i klubben</a:t>
            </a:r>
            <a:br>
              <a:rPr lang="nb-NO" sz="1000" b="0" i="0" dirty="0">
                <a:solidFill>
                  <a:srgbClr val="010101"/>
                </a:solidFill>
                <a:effectLst/>
              </a:rPr>
            </a:br>
            <a:r>
              <a:rPr lang="nb-NO" sz="1000" b="0" i="0" dirty="0">
                <a:solidFill>
                  <a:srgbClr val="010101"/>
                </a:solidFill>
                <a:effectLst/>
              </a:rPr>
              <a:t>Det er ikke anledning til å samle spillere fra egen klubb eller andre klubber for å delta på cuper eller samlinger som er i privat regi utenfor egen klubb. Det er ikke anledning til å lage egne lag i laget og melde på cuper, arrangere egne treninger osv.</a:t>
            </a:r>
            <a:endParaRPr lang="nb-NO" sz="1000" b="0" i="0" dirty="0">
              <a:solidFill>
                <a:srgbClr val="222222"/>
              </a:solidFill>
              <a:effectLst/>
            </a:endParaRPr>
          </a:p>
          <a:p>
            <a:pPr marL="0" indent="0" algn="l">
              <a:buNone/>
            </a:pPr>
            <a:r>
              <a:rPr lang="nb-NO" sz="1000" b="1" i="0" dirty="0">
                <a:solidFill>
                  <a:srgbClr val="010101"/>
                </a:solidFill>
                <a:effectLst/>
              </a:rPr>
              <a:t>For foreldre/foresatte</a:t>
            </a:r>
            <a:br>
              <a:rPr lang="nb-NO" sz="1000" b="0" i="0" dirty="0">
                <a:solidFill>
                  <a:srgbClr val="010101"/>
                </a:solidFill>
                <a:effectLst/>
              </a:rPr>
            </a:br>
            <a:r>
              <a:rPr lang="nb-NO" sz="1000" b="0" i="0" dirty="0">
                <a:solidFill>
                  <a:srgbClr val="010101"/>
                </a:solidFill>
                <a:effectLst/>
              </a:rPr>
              <a:t>Bruk av navn, logo og merkevaren FFK:</a:t>
            </a:r>
            <a:endParaRPr lang="nb-NO" sz="1000" b="0" i="0" dirty="0">
              <a:solidFill>
                <a:srgbClr val="222222"/>
              </a:solidFill>
              <a:effectLst/>
            </a:endParaRPr>
          </a:p>
          <a:p>
            <a:pPr marL="0" indent="0" algn="l">
              <a:buNone/>
            </a:pPr>
            <a:r>
              <a:rPr lang="nb-NO" sz="1000" b="0" i="0" dirty="0">
                <a:solidFill>
                  <a:srgbClr val="010101"/>
                </a:solidFill>
                <a:effectLst/>
              </a:rPr>
              <a:t>Hvis man deltar på private cuper, turneringer eller lignende med private lag er det ikke lov og på noen måte knytte dette til Fjellhamar Fotballklubb. Klubbens navn, logo og offisielle trenings/kampklær kan ikke benyttes i denne sammenheng.</a:t>
            </a:r>
            <a:endParaRPr lang="nb-NO" sz="1000" b="0" i="0" dirty="0">
              <a:solidFill>
                <a:srgbClr val="222222"/>
              </a:solidFill>
              <a:effectLst/>
            </a:endParaRPr>
          </a:p>
          <a:p>
            <a:pPr marL="0" indent="0" algn="l">
              <a:buNone/>
            </a:pPr>
            <a:r>
              <a:rPr lang="nb-NO" sz="1000" b="0" i="0" dirty="0">
                <a:solidFill>
                  <a:srgbClr val="010101"/>
                </a:solidFill>
                <a:effectLst/>
              </a:rPr>
              <a:t>Det er ikke anledning til å bruke FFK sine treningsfasiliteter for private formål med et utvalg av spillere.</a:t>
            </a:r>
            <a:endParaRPr lang="nb-NO" sz="1000" b="0" i="0" dirty="0">
              <a:solidFill>
                <a:srgbClr val="222222"/>
              </a:solidFill>
              <a:effectLst/>
            </a:endParaRPr>
          </a:p>
          <a:p>
            <a:pPr marL="0" indent="0" algn="l">
              <a:buNone/>
            </a:pPr>
            <a:r>
              <a:rPr lang="nb-NO" sz="1000" b="1" i="0" dirty="0">
                <a:solidFill>
                  <a:srgbClr val="010101"/>
                </a:solidFill>
                <a:effectLst/>
              </a:rPr>
              <a:t>Viktig å vite før man deltar på eller tar initiativ til private lag</a:t>
            </a:r>
            <a:br>
              <a:rPr lang="nb-NO" sz="1000" b="0" i="0" dirty="0">
                <a:solidFill>
                  <a:srgbClr val="010101"/>
                </a:solidFill>
                <a:effectLst/>
              </a:rPr>
            </a:br>
            <a:r>
              <a:rPr lang="nb-NO" sz="1000" b="0" i="0" dirty="0">
                <a:solidFill>
                  <a:srgbClr val="010101"/>
                </a:solidFill>
                <a:effectLst/>
              </a:rPr>
              <a:t>Spillerne er ikke forsikret, og må ha egen ulykkesforsikring for dette. Forsikringen man har gjennom klubben, gjelder ikke ved skade på private arrangementer eller cuper som åpner for private lag (kompislag, sponsede lag osv.) Private aktører er ofte ikke medlemmer av NIF, og forholder seg ikke alltid til Idrettsforbundets bestemmelser for barneidrett.</a:t>
            </a:r>
            <a:endParaRPr lang="nb-NO" sz="1000" b="0" i="0" dirty="0">
              <a:solidFill>
                <a:srgbClr val="222222"/>
              </a:solidFill>
              <a:effectLst/>
            </a:endParaRPr>
          </a:p>
        </p:txBody>
      </p:sp>
      <p:sp>
        <p:nvSpPr>
          <p:cNvPr id="4" name="Plassholder for innhold 2">
            <a:extLst>
              <a:ext uri="{FF2B5EF4-FFF2-40B4-BE49-F238E27FC236}">
                <a16:creationId xmlns:a16="http://schemas.microsoft.com/office/drawing/2014/main" id="{F497CCC8-1F69-A469-1FD2-EE7AB482D9F3}"/>
              </a:ext>
            </a:extLst>
          </p:cNvPr>
          <p:cNvSpPr txBox="1">
            <a:spLocks/>
          </p:cNvSpPr>
          <p:nvPr/>
        </p:nvSpPr>
        <p:spPr>
          <a:xfrm>
            <a:off x="7390262" y="3595073"/>
            <a:ext cx="3172839" cy="25325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b-NO" sz="1000" b="1" dirty="0">
                <a:solidFill>
                  <a:srgbClr val="010101"/>
                </a:solidFill>
              </a:rPr>
              <a:t>Klubben anbefaler:</a:t>
            </a:r>
            <a:endParaRPr lang="nb-NO" sz="1000" dirty="0">
              <a:solidFill>
                <a:srgbClr val="222222"/>
              </a:solidFill>
            </a:endParaRPr>
          </a:p>
          <a:p>
            <a:r>
              <a:rPr lang="nb-NO" sz="1000" dirty="0">
                <a:solidFill>
                  <a:srgbClr val="010101"/>
                </a:solidFill>
              </a:rPr>
              <a:t>Vær åpen om hva dere har lyst til og hvorfor.</a:t>
            </a:r>
          </a:p>
          <a:p>
            <a:r>
              <a:rPr lang="nb-NO" sz="1000" dirty="0">
                <a:solidFill>
                  <a:srgbClr val="010101"/>
                </a:solidFill>
              </a:rPr>
              <a:t>Hold både merkevare og aktivitet skilt fra hverandre, ikke send spillere på FFK trening med overtrekk eller annet tøy fra private fotballskoler og lag.</a:t>
            </a:r>
          </a:p>
          <a:p>
            <a:r>
              <a:rPr lang="nb-NO" sz="1000" dirty="0">
                <a:solidFill>
                  <a:srgbClr val="010101"/>
                </a:solidFill>
              </a:rPr>
              <a:t>Vurder hvordan dette påvirker miljøet og stemningen i laget der spilleren tilhører organisert i FFK.</a:t>
            </a:r>
          </a:p>
          <a:p>
            <a:r>
              <a:rPr lang="nb-NO" sz="1000" dirty="0">
                <a:solidFill>
                  <a:srgbClr val="010101"/>
                </a:solidFill>
              </a:rPr>
              <a:t>Ha dialog med spillernes trenere og årgangsansvarlig.</a:t>
            </a:r>
          </a:p>
          <a:p>
            <a:r>
              <a:rPr lang="nb-NO" sz="1000" dirty="0">
                <a:solidFill>
                  <a:srgbClr val="010101"/>
                </a:solidFill>
              </a:rPr>
              <a:t>Vær kritisk til hva dere betaler for, og sjekk referanser, turneringsregler osv. nøye hvis dette er noe dere vurderer å delta på.</a:t>
            </a:r>
          </a:p>
          <a:p>
            <a:pPr marL="342900" indent="-342900">
              <a:buFont typeface="Arial" panose="020B0604020202020204" pitchFamily="34" charset="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433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FA73E-A894-6D8D-99F3-A1EE1D76B2EF}"/>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DC61CEA-BFFD-3CB3-9E50-A3C76036E6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33AC570E-575E-B7B0-6CE1-A49955405210}"/>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96428C5C-3BC1-175C-E9E3-756C8DA6F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65DC6909-9DE8-A043-05DB-9C7BD09916D0}"/>
              </a:ext>
            </a:extLst>
          </p:cNvPr>
          <p:cNvSpPr>
            <a:spLocks noGrp="1"/>
          </p:cNvSpPr>
          <p:nvPr>
            <p:ph type="title"/>
          </p:nvPr>
        </p:nvSpPr>
        <p:spPr>
          <a:xfrm>
            <a:off x="838200" y="365125"/>
            <a:ext cx="4915137" cy="1899912"/>
          </a:xfrm>
        </p:spPr>
        <p:txBody>
          <a:bodyPr>
            <a:normAutofit/>
          </a:bodyPr>
          <a:lstStyle/>
          <a:p>
            <a:r>
              <a:rPr lang="nb-NO" sz="3600" dirty="0"/>
              <a:t>Fjellhamar modellen</a:t>
            </a:r>
          </a:p>
        </p:txBody>
      </p:sp>
      <p:sp>
        <p:nvSpPr>
          <p:cNvPr id="3" name="Plassholder for innhold 2">
            <a:extLst>
              <a:ext uri="{FF2B5EF4-FFF2-40B4-BE49-F238E27FC236}">
                <a16:creationId xmlns:a16="http://schemas.microsoft.com/office/drawing/2014/main" id="{016F644D-9BF7-3EAD-4535-C6F610B270BD}"/>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Fjellhamarmodellen presenteres på følgende måte </a:t>
            </a:r>
          </a:p>
          <a:p>
            <a:pPr marL="285750" indent="-285750">
              <a:lnSpc>
                <a:spcPct val="100000"/>
              </a:lnSpc>
              <a:spcBef>
                <a:spcPts val="0"/>
              </a:spcBef>
              <a:buFont typeface="Arial" panose="020B0604020202020204" pitchFamily="34" charset="0"/>
              <a:buChar char="•"/>
            </a:pPr>
            <a:r>
              <a:rPr lang="nb-NO" sz="1000" dirty="0"/>
              <a:t>Alle spillere innenfor årgangen trener på samme bane </a:t>
            </a:r>
          </a:p>
          <a:p>
            <a:pPr marL="285750" indent="-285750">
              <a:lnSpc>
                <a:spcPct val="100000"/>
              </a:lnSpc>
              <a:spcBef>
                <a:spcPts val="0"/>
              </a:spcBef>
              <a:buFont typeface="Arial" panose="020B0604020202020204" pitchFamily="34" charset="0"/>
              <a:buChar char="•"/>
            </a:pPr>
            <a:r>
              <a:rPr lang="nb-NO" sz="1000" dirty="0"/>
              <a:t>Felles oppvarming </a:t>
            </a:r>
          </a:p>
          <a:p>
            <a:pPr marL="285750" indent="-285750">
              <a:lnSpc>
                <a:spcPct val="100000"/>
              </a:lnSpc>
              <a:spcBef>
                <a:spcPts val="0"/>
              </a:spcBef>
              <a:buFont typeface="Arial" panose="020B0604020202020204" pitchFamily="34" charset="0"/>
              <a:buChar char="•"/>
            </a:pPr>
            <a:r>
              <a:rPr lang="nb-NO" sz="1000" dirty="0"/>
              <a:t>Tilpasset læring erstatter differensiering i vår sportsplan med formål om å skape gode opplevelser og jevnbyrdighet. Vi kan tilpasse læring på feltet etter 8 års alder. Fra 5 til 8 ønsker vi fokus på gruppa som helhet. Sær-tilfeller kan vurderes sammen med barnefotballansvarlig.   </a:t>
            </a:r>
          </a:p>
          <a:p>
            <a:pPr marL="285750" indent="-285750">
              <a:lnSpc>
                <a:spcPct val="100000"/>
              </a:lnSpc>
              <a:spcBef>
                <a:spcPts val="0"/>
              </a:spcBef>
              <a:buFont typeface="Arial" panose="020B0604020202020204" pitchFamily="34" charset="0"/>
              <a:buChar char="•"/>
            </a:pPr>
            <a:r>
              <a:rPr lang="nb-NO" sz="1000" b="1" dirty="0"/>
              <a:t>Vi skal gi et godt tilbud til alle - uavhengig av nivå </a:t>
            </a:r>
          </a:p>
          <a:p>
            <a:pPr marL="285750" indent="-285750">
              <a:lnSpc>
                <a:spcPct val="100000"/>
              </a:lnSpc>
              <a:spcBef>
                <a:spcPts val="0"/>
              </a:spcBef>
              <a:buFont typeface="Arial" panose="020B0604020202020204" pitchFamily="34" charset="0"/>
              <a:buChar char="•"/>
            </a:pPr>
            <a:r>
              <a:rPr lang="nb-NO" sz="1000" dirty="0"/>
              <a:t>Treningsleir for alle som ønsker å være med</a:t>
            </a:r>
          </a:p>
          <a:p>
            <a:pPr marL="285750" indent="-285750">
              <a:lnSpc>
                <a:spcPct val="100000"/>
              </a:lnSpc>
              <a:spcBef>
                <a:spcPts val="0"/>
              </a:spcBef>
              <a:buFont typeface="Arial" panose="020B0604020202020204" pitchFamily="34" charset="0"/>
              <a:buChar char="•"/>
            </a:pPr>
            <a:r>
              <a:rPr lang="nb-NO" sz="1000" dirty="0"/>
              <a:t>Fra ungdomsfotballen: selv om det er et 1.lag og et 2.lag, så er det årgangen som helhet som betyr noe.</a:t>
            </a:r>
          </a:p>
          <a:p>
            <a:pPr marL="285750" indent="-285750">
              <a:lnSpc>
                <a:spcPct val="100000"/>
              </a:lnSpc>
              <a:spcBef>
                <a:spcPts val="0"/>
              </a:spcBef>
              <a:buFont typeface="Arial" panose="020B0604020202020204" pitchFamily="34" charset="0"/>
              <a:buChar char="•"/>
            </a:pPr>
            <a:r>
              <a:rPr lang="nb-NO" sz="1000" dirty="0"/>
              <a:t>Felles kleskode som inkludere alle fra ungdomsfotballen</a:t>
            </a:r>
          </a:p>
          <a:p>
            <a:pPr marL="285750" indent="-285750">
              <a:lnSpc>
                <a:spcPct val="100000"/>
              </a:lnSpc>
              <a:spcBef>
                <a:spcPts val="0"/>
              </a:spcBef>
              <a:buFont typeface="Arial" panose="020B0604020202020204" pitchFamily="34" charset="0"/>
              <a:buChar char="•"/>
            </a:pPr>
            <a:r>
              <a:rPr lang="nb-NO" sz="1000" dirty="0"/>
              <a:t>Målet er å ha et stort og godt utviklingsmiljø for både gutter og jenter i klubben.</a:t>
            </a:r>
            <a:endParaRPr lang="nb-NO" sz="1000" b="1" dirty="0">
              <a:ea typeface="Times New Roman" panose="02020603050405020304" pitchFamily="18" charset="0"/>
              <a:cs typeface="Times New Roman" panose="02020603050405020304" pitchFamily="18" charset="0"/>
            </a:endParaRPr>
          </a:p>
          <a:p>
            <a:pPr marL="0" indent="0">
              <a:spcBef>
                <a:spcPts val="500"/>
              </a:spcBef>
              <a:spcAft>
                <a:spcPts val="1000"/>
              </a:spcAft>
              <a:buNone/>
            </a:pPr>
            <a:r>
              <a:rPr lang="nb-NO" sz="1000" b="1" dirty="0">
                <a:ea typeface="Times New Roman" panose="02020603050405020304" pitchFamily="18" charset="0"/>
                <a:cs typeface="Times New Roman" panose="02020603050405020304" pitchFamily="18" charset="0"/>
              </a:rPr>
              <a:t>Sportsplanen</a:t>
            </a:r>
            <a:r>
              <a:rPr lang="nb-NO" sz="1000" dirty="0">
                <a:ea typeface="Times New Roman" panose="02020603050405020304" pitchFamily="18" charset="0"/>
                <a:cs typeface="Times New Roman" panose="02020603050405020304" pitchFamily="18" charset="0"/>
              </a:rPr>
              <a:t> danner grunnlag for all sportslig aktivitet i Fjellhamar FK og skal legge føringer for hvordan vi ønsker å fremstå som klubb og lag.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Alle trenere og ledere skal kjenne til klubbens sportsplan og de retningslinjer som er gjeldende for alle våre lag og spillere.</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Husk at du som trener, spiller, lagleder og foreldre representerer ikke bare deg selv eller ditt lag, men hele Fjellhamar Fotballklubb. Dette gjelder både under trening og kamper. </a:t>
            </a:r>
          </a:p>
          <a:p>
            <a:pPr marL="0" indent="0">
              <a:spcBef>
                <a:spcPts val="500"/>
              </a:spcBef>
              <a:spcAft>
                <a:spcPts val="1000"/>
              </a:spcAft>
              <a:buNone/>
            </a:pPr>
            <a:r>
              <a:rPr lang="nb-NO" sz="1000" dirty="0">
                <a:ea typeface="Times New Roman" panose="02020603050405020304" pitchFamily="18" charset="0"/>
                <a:cs typeface="Times New Roman" panose="02020603050405020304" pitchFamily="18" charset="0"/>
              </a:rPr>
              <a:t>Sportslig utvalg evaluerte og reviderte sportsplanen sist i februar 2026 og  gjelder for perioden 2026-2028. Den skal evalueres i januar hvert år.</a:t>
            </a:r>
            <a:endParaRPr lang="en-US" sz="1000" b="0" i="0" dirty="0">
              <a:effectLst/>
            </a:endParaRPr>
          </a:p>
        </p:txBody>
      </p:sp>
    </p:spTree>
    <p:extLst>
      <p:ext uri="{BB962C8B-B14F-4D97-AF65-F5344CB8AC3E}">
        <p14:creationId xmlns:p14="http://schemas.microsoft.com/office/powerpoint/2010/main" val="3081806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C72D9-5EB6-A0C5-2BBF-1F721ADE6A8A}"/>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54019EC-40E8-C771-7B45-3F508B0CF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1CB2A01B-6954-BFF2-00A4-0FDD9FA0487F}"/>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31E54D46-FCDA-1A45-5C69-FBC67F8D20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02825EC7-11AE-AAE4-45A4-70BF516FB71A}"/>
              </a:ext>
            </a:extLst>
          </p:cNvPr>
          <p:cNvSpPr>
            <a:spLocks noGrp="1"/>
          </p:cNvSpPr>
          <p:nvPr>
            <p:ph type="title"/>
          </p:nvPr>
        </p:nvSpPr>
        <p:spPr>
          <a:xfrm>
            <a:off x="838200" y="365125"/>
            <a:ext cx="4915137" cy="1899912"/>
          </a:xfrm>
        </p:spPr>
        <p:txBody>
          <a:bodyPr>
            <a:normAutofit/>
          </a:bodyPr>
          <a:lstStyle/>
          <a:p>
            <a:r>
              <a:rPr lang="nb-NO" sz="3600" dirty="0"/>
              <a:t>Verdier og hovedmål</a:t>
            </a:r>
          </a:p>
        </p:txBody>
      </p:sp>
      <p:graphicFrame>
        <p:nvGraphicFramePr>
          <p:cNvPr id="6" name="Diagram 5">
            <a:extLst>
              <a:ext uri="{FF2B5EF4-FFF2-40B4-BE49-F238E27FC236}">
                <a16:creationId xmlns:a16="http://schemas.microsoft.com/office/drawing/2014/main" id="{1B7AB6AB-C012-6B07-B475-9A796F20980E}"/>
              </a:ext>
            </a:extLst>
          </p:cNvPr>
          <p:cNvGraphicFramePr/>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Plassholder for innhold 2">
            <a:extLst>
              <a:ext uri="{FF2B5EF4-FFF2-40B4-BE49-F238E27FC236}">
                <a16:creationId xmlns:a16="http://schemas.microsoft.com/office/drawing/2014/main" id="{87BF2275-92EA-51AC-3EB3-DB5E552BAB87}"/>
              </a:ext>
            </a:extLst>
          </p:cNvPr>
          <p:cNvSpPr>
            <a:spLocks noGrp="1"/>
          </p:cNvSpPr>
          <p:nvPr>
            <p:ph idx="1"/>
          </p:nvPr>
        </p:nvSpPr>
        <p:spPr>
          <a:xfrm>
            <a:off x="3141044" y="4629397"/>
            <a:ext cx="5909912" cy="1636293"/>
          </a:xfrm>
        </p:spPr>
        <p:txBody>
          <a:bodyPr anchor="t">
            <a:noAutofit/>
          </a:bodyPr>
          <a:lstStyle/>
          <a:p>
            <a:pPr algn="l" rtl="0" fontAlgn="base">
              <a:lnSpc>
                <a:spcPct val="100000"/>
              </a:lnSpc>
              <a:buFont typeface="+mj-lt"/>
              <a:buAutoNum type="arabicPeriod"/>
            </a:pPr>
            <a:r>
              <a:rPr lang="nb-NO" sz="1200" b="1" i="0" u="none" strike="noStrike" dirty="0">
                <a:solidFill>
                  <a:srgbClr val="000000"/>
                </a:solidFill>
                <a:effectLst/>
                <a:latin typeface="Calibri" panose="020F0502020204030204" pitchFamily="34" charset="0"/>
              </a:rPr>
              <a:t>Vi er en kvalitetsklubb og skal tilby gode aktivitetstilbud tilpasset alder, ferdigheter og ambisjoner til barn og ungdom som ønsker å spille fotball i Fjellhamar FK.</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nb-NO" sz="1200" b="1" i="0" u="none" strike="noStrike" dirty="0">
                <a:solidFill>
                  <a:srgbClr val="000000"/>
                </a:solidFill>
                <a:effectLst/>
                <a:latin typeface="Calibri" panose="020F0502020204030204" pitchFamily="34" charset="0"/>
              </a:rPr>
              <a:t>Bidra til å utvikle det hele mennesket i henhold til </a:t>
            </a:r>
            <a:r>
              <a:rPr lang="nb-NO" sz="1200" b="1" i="0" u="none" strike="noStrike" dirty="0" err="1">
                <a:solidFill>
                  <a:srgbClr val="000000"/>
                </a:solidFill>
                <a:effectLst/>
                <a:latin typeface="Calibri" panose="020F0502020204030204" pitchFamily="34" charset="0"/>
              </a:rPr>
              <a:t>NFF`s</a:t>
            </a:r>
            <a:r>
              <a:rPr lang="nb-NO" sz="1200" b="1" i="0" u="none" strike="noStrike" dirty="0">
                <a:solidFill>
                  <a:srgbClr val="000000"/>
                </a:solidFill>
                <a:effectLst/>
                <a:latin typeface="Calibri" panose="020F0502020204030204" pitchFamily="34" charset="0"/>
              </a:rPr>
              <a:t> Fair Play program.</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nb-NO" sz="1200" b="1" i="0" u="none" strike="noStrike" dirty="0">
                <a:solidFill>
                  <a:srgbClr val="000000"/>
                </a:solidFill>
                <a:effectLst/>
                <a:latin typeface="Calibri" panose="020F0502020204030204" pitchFamily="34" charset="0"/>
              </a:rPr>
              <a:t>Gjennom trivsel, utvikling og fotballglede vil vi oppnå sterk tilhørighet til lag og klubb.</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nb-NO" sz="1200" b="1" i="0" u="none" strike="noStrike" dirty="0">
                <a:solidFill>
                  <a:srgbClr val="FF0000"/>
                </a:solidFill>
                <a:effectLst/>
                <a:latin typeface="Calibri" panose="020F0502020204030204" pitchFamily="34" charset="0"/>
              </a:rPr>
              <a:t>I Fjellhamar FK skal gutter og jenter gis de samme mulighetene for utvikling.</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29557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6B268-C067-76B4-6150-44C1AB5ECE42}"/>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D92008-E657-5DFB-F964-ECE85535D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F6C06EAE-7D52-B940-A87E-9C748D15F428}"/>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6DFB05C3-166A-AC48-EA69-8FB7FB92DF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A0C8EA16-E255-1550-940B-83D2AAAFE347}"/>
              </a:ext>
            </a:extLst>
          </p:cNvPr>
          <p:cNvSpPr>
            <a:spLocks noGrp="1"/>
          </p:cNvSpPr>
          <p:nvPr>
            <p:ph type="title"/>
          </p:nvPr>
        </p:nvSpPr>
        <p:spPr>
          <a:xfrm>
            <a:off x="838200" y="365125"/>
            <a:ext cx="7165769" cy="1899912"/>
          </a:xfrm>
        </p:spPr>
        <p:txBody>
          <a:bodyPr>
            <a:normAutofit/>
          </a:bodyPr>
          <a:lstStyle/>
          <a:p>
            <a:r>
              <a:rPr lang="nb-NO" sz="3600" dirty="0"/>
              <a:t>Overordnet målsetning</a:t>
            </a:r>
            <a:br>
              <a:rPr lang="nb-NO" sz="3600" dirty="0"/>
            </a:br>
            <a:r>
              <a:rPr lang="nb-NO" sz="2400" dirty="0">
                <a:solidFill>
                  <a:srgbClr val="FF0000"/>
                </a:solidFill>
              </a:rPr>
              <a:t>Flest mulig - Lengst mulig - Best mulig</a:t>
            </a:r>
          </a:p>
        </p:txBody>
      </p:sp>
      <p:graphicFrame>
        <p:nvGraphicFramePr>
          <p:cNvPr id="5" name="Diagram 4">
            <a:extLst>
              <a:ext uri="{FF2B5EF4-FFF2-40B4-BE49-F238E27FC236}">
                <a16:creationId xmlns:a16="http://schemas.microsoft.com/office/drawing/2014/main" id="{02221CE2-D0A8-6CCD-5612-CE5DD05DCCFF}"/>
              </a:ext>
            </a:extLst>
          </p:cNvPr>
          <p:cNvGraphicFramePr/>
          <p:nvPr>
            <p:extLst>
              <p:ext uri="{D42A27DB-BD31-4B8C-83A1-F6EECF244321}">
                <p14:modId xmlns:p14="http://schemas.microsoft.com/office/powerpoint/2010/main" val="3658308875"/>
              </p:ext>
            </p:extLst>
          </p:nvPr>
        </p:nvGraphicFramePr>
        <p:xfrm>
          <a:off x="2032000" y="92154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Plassholder for innhold 2">
            <a:extLst>
              <a:ext uri="{FF2B5EF4-FFF2-40B4-BE49-F238E27FC236}">
                <a16:creationId xmlns:a16="http://schemas.microsoft.com/office/drawing/2014/main" id="{A011B77E-855C-A17F-A0F9-5166BA325A34}"/>
              </a:ext>
            </a:extLst>
          </p:cNvPr>
          <p:cNvSpPr>
            <a:spLocks noGrp="1"/>
          </p:cNvSpPr>
          <p:nvPr>
            <p:ph idx="1"/>
          </p:nvPr>
        </p:nvSpPr>
        <p:spPr>
          <a:xfrm>
            <a:off x="802227" y="4446874"/>
            <a:ext cx="9471259" cy="1790297"/>
          </a:xfrm>
        </p:spPr>
        <p:txBody>
          <a:bodyPr anchor="t">
            <a:noAutofit/>
          </a:bodyPr>
          <a:lstStyle/>
          <a:p>
            <a:pPr marL="0" indent="0" algn="l" rtl="0" fontAlgn="base">
              <a:lnSpc>
                <a:spcPct val="100000"/>
              </a:lnSpc>
              <a:buNone/>
            </a:pPr>
            <a:r>
              <a:rPr lang="nb-NO" sz="1200" b="1" i="0" u="none" strike="noStrike" dirty="0">
                <a:solidFill>
                  <a:srgbClr val="000000"/>
                </a:solidFill>
                <a:effectLst/>
                <a:latin typeface="Calibri" panose="020F0502020204030204" pitchFamily="34" charset="0"/>
              </a:rPr>
              <a:t>Barnefotballen </a:t>
            </a:r>
            <a:r>
              <a:rPr lang="nb-NO" sz="1200" b="0" i="0" u="none" strike="noStrike" dirty="0">
                <a:solidFill>
                  <a:srgbClr val="000000"/>
                </a:solidFill>
                <a:effectLst/>
                <a:latin typeface="Calibri" panose="020F0502020204030204" pitchFamily="34" charset="0"/>
              </a:rPr>
              <a:t>I Fjellhamar FK skal vi være utviklingsorientert og </a:t>
            </a:r>
            <a:r>
              <a:rPr lang="nb-NO" sz="1200" b="1" i="1" u="none" strike="noStrike" dirty="0">
                <a:solidFill>
                  <a:srgbClr val="FF0000"/>
                </a:solidFill>
                <a:effectLst/>
                <a:latin typeface="Calibri" panose="020F0502020204030204" pitchFamily="34" charset="0"/>
              </a:rPr>
              <a:t>ikke resultatorientert</a:t>
            </a:r>
            <a:r>
              <a:rPr lang="nb-NO" sz="1200" b="0" i="0" u="none" strike="noStrike" dirty="0">
                <a:solidFill>
                  <a:srgbClr val="FF0000"/>
                </a:solidFill>
                <a:effectLst/>
                <a:latin typeface="Calibri" panose="020F0502020204030204" pitchFamily="34" charset="0"/>
              </a:rPr>
              <a:t>. </a:t>
            </a:r>
            <a:r>
              <a:rPr lang="nb-NO" sz="1200" b="0" i="0" u="none" strike="noStrike" dirty="0">
                <a:solidFill>
                  <a:srgbClr val="000000"/>
                </a:solidFill>
                <a:effectLst/>
                <a:latin typeface="Calibri" panose="020F0502020204030204" pitchFamily="34" charset="0"/>
              </a:rPr>
              <a:t>Vi skal legge vekt på utvikling av gode basisferdigheter. Fjellhamar FK er en breddeklubb for alle som synes fotball er gøy. Samtidig skal klubben legge forholdene til rette for å utvikle gode fotballspillere.</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0" indent="0" algn="l" rtl="0" fontAlgn="base">
              <a:lnSpc>
                <a:spcPct val="100000"/>
              </a:lnSpc>
              <a:buNone/>
            </a:pPr>
            <a:r>
              <a:rPr lang="nb-NO" sz="1200" b="1" i="0" u="none" strike="noStrike" dirty="0">
                <a:solidFill>
                  <a:srgbClr val="000000"/>
                </a:solidFill>
                <a:effectLst/>
                <a:latin typeface="Calibri" panose="020F0502020204030204" pitchFamily="34" charset="0"/>
              </a:rPr>
              <a:t>Fra ungdomsfotballen </a:t>
            </a:r>
            <a:r>
              <a:rPr lang="nb-NO" sz="1200" b="0" i="0" u="none" strike="noStrike" dirty="0">
                <a:solidFill>
                  <a:srgbClr val="000000"/>
                </a:solidFill>
                <a:effectLst/>
                <a:latin typeface="Calibri" panose="020F0502020204030204" pitchFamily="34" charset="0"/>
              </a:rPr>
              <a:t>har vi som prinsipp at vi skal spille på det nivå årgangen mestrer. Det er lagets hovedtrener, sammen med sportslig utvalg, som fatter denne beslutningen i god tid før en ny sesong starter. Som utviklings klubb har vi som mål å ha kretslagsspiller(e) i hver årgang for både gutter og jenter.</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0" indent="0" algn="l" rtl="0" fontAlgn="base">
              <a:lnSpc>
                <a:spcPct val="100000"/>
              </a:lnSpc>
              <a:buNone/>
            </a:pPr>
            <a:r>
              <a:rPr lang="nb-NO" sz="1200" b="1" i="0" u="none" strike="noStrike" dirty="0">
                <a:solidFill>
                  <a:srgbClr val="000000"/>
                </a:solidFill>
                <a:effectLst/>
                <a:latin typeface="Calibri" panose="020F0502020204030204" pitchFamily="34" charset="0"/>
              </a:rPr>
              <a:t>Seniorfotballen </a:t>
            </a:r>
            <a:r>
              <a:rPr lang="nb-NO" sz="1200" b="0" i="0" u="none" strike="noStrike" dirty="0">
                <a:solidFill>
                  <a:srgbClr val="000000"/>
                </a:solidFill>
                <a:effectLst/>
                <a:latin typeface="Calibri" panose="020F0502020204030204" pitchFamily="34" charset="0"/>
              </a:rPr>
              <a:t>skal drives av ut i fra sunne prinsipper uten betalte spillere og med spillere med lokal tilhørighet. A-lag herrer skal være et godt 4. div lag med mulighet for 3. div-spill. A-lag kvinner skal også være et godt 4.divisjonslag med muligheter for spill i 3.divisjon.</a:t>
            </a:r>
            <a:endParaRPr lang="en-US" sz="12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15208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17B66-5A2C-4553-F529-1E5BE76C3A81}"/>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B7F4FF2-9687-F751-CDBD-A8D51F02EA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1EB075A8-5F9F-F189-848C-737A9CCC27BA}"/>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01C26E09-6E8B-0136-DFFD-657F78E4C5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650B847D-5D45-2577-6466-732C770A8D81}"/>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Barnefotballen</a:t>
            </a:r>
          </a:p>
        </p:txBody>
      </p:sp>
      <p:sp>
        <p:nvSpPr>
          <p:cNvPr id="3" name="Plassholder for innhold 2">
            <a:extLst>
              <a:ext uri="{FF2B5EF4-FFF2-40B4-BE49-F238E27FC236}">
                <a16:creationId xmlns:a16="http://schemas.microsoft.com/office/drawing/2014/main" id="{76EF0246-5E0F-47DF-B744-94911FAF9DA0}"/>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Hovedmål for barnefotballen</a:t>
            </a:r>
          </a:p>
          <a:p>
            <a:pPr marL="0" indent="0">
              <a:buNone/>
            </a:pPr>
            <a:r>
              <a:rPr lang="nb-NO" sz="1000" b="1" dirty="0"/>
              <a:t>Gi alle spillerne en god fotballopplevelse preget av trygghet, mestring, trivsel og mulighet til sportslig og menneskelig utvikling.</a:t>
            </a:r>
          </a:p>
          <a:p>
            <a:pPr marL="0" indent="0">
              <a:buNone/>
            </a:pPr>
            <a:r>
              <a:rPr lang="nb-NO" sz="1000" dirty="0">
                <a:effectLst/>
                <a:ea typeface="Times New Roman" panose="02020603050405020304" pitchFamily="18" charset="0"/>
              </a:rPr>
              <a:t>Fjellhamar FK er en viktig aktør i nærmiljøet og skal derfor arbeide aktivt for:</a:t>
            </a:r>
          </a:p>
          <a:p>
            <a:pPr marL="342900" lvl="0" indent="-342900">
              <a:buFont typeface="+mj-lt"/>
              <a:buAutoNum type="arabicPeriod"/>
              <a:tabLst>
                <a:tab pos="457200" algn="l"/>
              </a:tabLst>
            </a:pPr>
            <a:r>
              <a:rPr lang="nb-NO" sz="1000" dirty="0">
                <a:effectLst/>
                <a:ea typeface="Times New Roman" panose="02020603050405020304" pitchFamily="18" charset="0"/>
              </a:rPr>
              <a:t>Å utvikle et trygt og godt nærmiljø.</a:t>
            </a:r>
          </a:p>
          <a:p>
            <a:pPr marL="342900" lvl="0" indent="-342900">
              <a:buFont typeface="+mj-lt"/>
              <a:buAutoNum type="arabicPeriod"/>
              <a:tabLst>
                <a:tab pos="457200" algn="l"/>
              </a:tabLst>
            </a:pPr>
            <a:r>
              <a:rPr lang="nb-NO" sz="1000" dirty="0">
                <a:effectLst/>
                <a:ea typeface="Times New Roman" panose="02020603050405020304" pitchFamily="18" charset="0"/>
              </a:rPr>
              <a:t>Å gi barn og unge sunne holdninger til trening, fritidsaktiviteter og samarbeid med andre.</a:t>
            </a:r>
          </a:p>
          <a:p>
            <a:pPr marL="342900" lvl="0" indent="-342900">
              <a:buFont typeface="+mj-lt"/>
              <a:buAutoNum type="arabicPeriod"/>
              <a:tabLst>
                <a:tab pos="457200" algn="l"/>
              </a:tabLst>
            </a:pPr>
            <a:r>
              <a:rPr lang="nb-NO" sz="1000" dirty="0">
                <a:effectLst/>
                <a:ea typeface="Times New Roman" panose="02020603050405020304" pitchFamily="18" charset="0"/>
              </a:rPr>
              <a:t>Å utvikle positive relasjoner mellom barn, unge og voksne som arbeider aktivt for klubben og nærmiljøet.</a:t>
            </a:r>
          </a:p>
          <a:p>
            <a:pPr marL="342900" lvl="0" indent="-342900">
              <a:buFont typeface="+mj-lt"/>
              <a:buAutoNum type="arabicPeriod"/>
              <a:tabLst>
                <a:tab pos="457200" algn="l"/>
              </a:tabLst>
            </a:pPr>
            <a:r>
              <a:rPr lang="nb-NO" sz="1000" dirty="0">
                <a:effectLst/>
                <a:ea typeface="Times New Roman" panose="02020603050405020304" pitchFamily="18" charset="0"/>
              </a:rPr>
              <a:t>Å bidra til at klubben blir en viktig faktor for den enkeltes personlige utvikling.</a:t>
            </a:r>
          </a:p>
          <a:p>
            <a:pPr marL="342900" indent="-342900">
              <a:buAutoNum type="arabicPeriod"/>
            </a:pPr>
            <a:r>
              <a:rPr lang="nb-NO" sz="1000" dirty="0">
                <a:ea typeface="Times New Roman" panose="02020603050405020304" pitchFamily="18" charset="0"/>
                <a:cs typeface="Times New Roman" panose="02020603050405020304" pitchFamily="18" charset="0"/>
              </a:rPr>
              <a:t>Gi alle spillerne en god fotballopplevelse preget av trygghet, mestring og trivsel gjennom både og kamp.</a:t>
            </a:r>
          </a:p>
          <a:p>
            <a:pPr marL="342900" indent="-342900">
              <a:buAutoNum type="arabicPeriod"/>
            </a:pPr>
            <a:r>
              <a:rPr lang="nb-NO" sz="1000" dirty="0">
                <a:ea typeface="Times New Roman" panose="02020603050405020304" pitchFamily="18" charset="0"/>
                <a:cs typeface="Times New Roman" panose="02020603050405020304" pitchFamily="18" charset="0"/>
              </a:rPr>
              <a:t>Treningsmålsetning om 50 guttespillere og 25 jentespillere i hver årgang. </a:t>
            </a:r>
          </a:p>
          <a:p>
            <a:pPr marL="342900" indent="-342900">
              <a:buAutoNum type="arabicPeriod"/>
            </a:pPr>
            <a:r>
              <a:rPr lang="nb-NO" sz="1000" dirty="0">
                <a:effectLst/>
                <a:ea typeface="Times New Roman" panose="02020603050405020304" pitchFamily="18" charset="0"/>
              </a:rPr>
              <a:t>I Fjellhamar FK skal vi være utviklingsorientert og </a:t>
            </a:r>
            <a:r>
              <a:rPr lang="nb-NO" sz="1000" b="1" i="1" dirty="0">
                <a:solidFill>
                  <a:srgbClr val="FF0000"/>
                </a:solidFill>
                <a:effectLst/>
                <a:ea typeface="Times New Roman" panose="02020603050405020304" pitchFamily="18" charset="0"/>
              </a:rPr>
              <a:t>ikke resultatorientert</a:t>
            </a:r>
            <a:r>
              <a:rPr lang="nb-NO" sz="1000" dirty="0">
                <a:solidFill>
                  <a:srgbClr val="FF0000"/>
                </a:solidFill>
                <a:effectLst/>
                <a:ea typeface="Times New Roman" panose="02020603050405020304" pitchFamily="18" charset="0"/>
              </a:rPr>
              <a:t>. </a:t>
            </a:r>
            <a:r>
              <a:rPr lang="nb-NO" sz="1000" dirty="0">
                <a:effectLst/>
                <a:ea typeface="Times New Roman" panose="02020603050405020304" pitchFamily="18" charset="0"/>
              </a:rPr>
              <a:t>Vi skal legge vekt på utvikling av gode basisferdigheter. Fjellhamar FK er en breddeklubb for alle som synes fotball er gøy. Samtidig skal klubben legge forholdene til rette for å utvikle gode fotballspillere.</a:t>
            </a:r>
            <a:endParaRPr lang="nb-NO" sz="1000" dirty="0">
              <a:ea typeface="Times New Roman" panose="02020603050405020304" pitchFamily="18" charset="0"/>
            </a:endParaRPr>
          </a:p>
          <a:p>
            <a:pPr marL="342900" indent="-342900">
              <a:buAutoNum type="arabicPeriod"/>
            </a:pPr>
            <a:r>
              <a:rPr lang="nb-NO" sz="1000" dirty="0">
                <a:ea typeface="Times New Roman" panose="02020603050405020304" pitchFamily="18" charset="0"/>
                <a:cs typeface="Times New Roman" panose="02020603050405020304" pitchFamily="18" charset="0"/>
              </a:rPr>
              <a:t>Bidra til å utvikle det hele mennesket i henhold til </a:t>
            </a:r>
            <a:r>
              <a:rPr lang="nb-NO" sz="1000" dirty="0" err="1">
                <a:ea typeface="Times New Roman" panose="02020603050405020304" pitchFamily="18" charset="0"/>
                <a:cs typeface="Times New Roman" panose="02020603050405020304" pitchFamily="18" charset="0"/>
              </a:rPr>
              <a:t>NFF’s</a:t>
            </a:r>
            <a:r>
              <a:rPr lang="nb-NO" sz="1000" dirty="0">
                <a:ea typeface="Times New Roman" panose="02020603050405020304" pitchFamily="18" charset="0"/>
                <a:cs typeface="Times New Roman" panose="02020603050405020304" pitchFamily="18" charset="0"/>
              </a:rPr>
              <a:t> Fair Play program.</a:t>
            </a:r>
          </a:p>
        </p:txBody>
      </p:sp>
    </p:spTree>
    <p:extLst>
      <p:ext uri="{BB962C8B-B14F-4D97-AF65-F5344CB8AC3E}">
        <p14:creationId xmlns:p14="http://schemas.microsoft.com/office/powerpoint/2010/main" val="196544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EE621-DE9E-8FB4-2E0A-950095A8F71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37E9396-14E8-7F1A-6548-3C095471F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D05CE293-1260-D4EB-F465-4E74AA5A7BEF}"/>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17AF169F-1671-6E53-BBB3-F12821B21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2B06200E-A9BB-A089-6C3D-06CC487ECAE9}"/>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Ungdomsfotballen</a:t>
            </a:r>
          </a:p>
        </p:txBody>
      </p:sp>
      <p:sp>
        <p:nvSpPr>
          <p:cNvPr id="3" name="Plassholder for innhold 2">
            <a:extLst>
              <a:ext uri="{FF2B5EF4-FFF2-40B4-BE49-F238E27FC236}">
                <a16:creationId xmlns:a16="http://schemas.microsoft.com/office/drawing/2014/main" id="{563C2832-05F5-EA19-6D95-36F7F07D6F69}"/>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latin typeface="Calibri" panose="020F0502020204030204" pitchFamily="34" charset="0"/>
                <a:ea typeface="Times New Roman" panose="02020603050405020304" pitchFamily="18" charset="0"/>
                <a:cs typeface="Times New Roman" panose="02020603050405020304" pitchFamily="18" charset="0"/>
              </a:rPr>
              <a:t>Hovedmål for ungdomsfotballen</a:t>
            </a:r>
          </a:p>
          <a:p>
            <a:pPr marL="0" indent="0">
              <a:spcBef>
                <a:spcPts val="500"/>
              </a:spcBef>
              <a:spcAft>
                <a:spcPts val="1000"/>
              </a:spcAft>
              <a:buNone/>
            </a:pPr>
            <a:r>
              <a:rPr lang="nb-NO" sz="1000" b="1" dirty="0"/>
              <a:t>Målet er å ha et stort og godt utviklingsmiljø for både gutter og jenter i klubben. </a:t>
            </a:r>
            <a:r>
              <a:rPr lang="nb-NO" sz="1000" b="1" dirty="0">
                <a:solidFill>
                  <a:schemeClr val="bg1"/>
                </a:solidFill>
              </a:rPr>
              <a:t>S</a:t>
            </a:r>
            <a:r>
              <a:rPr lang="nb-NO" sz="1000" b="1" dirty="0">
                <a:solidFill>
                  <a:schemeClr val="bg1"/>
                </a:solidFill>
                <a:ea typeface="Times New Roman" panose="02020603050405020304" pitchFamily="18" charset="0"/>
              </a:rPr>
              <a:t>kal organiseres og være tilrettelagt for fotballglede og spillerutvikling</a:t>
            </a:r>
            <a:endParaRPr lang="nb-NO" sz="1000" b="1" dirty="0">
              <a:solidFill>
                <a:schemeClr val="bg1"/>
              </a:solidFill>
            </a:endParaRPr>
          </a:p>
          <a:p>
            <a:pPr marL="342900" indent="-342900">
              <a:spcBef>
                <a:spcPts val="500"/>
              </a:spcBef>
              <a:spcAft>
                <a:spcPts val="1000"/>
              </a:spcAft>
              <a:buAutoNum type="arabicPeriod"/>
            </a:pPr>
            <a:r>
              <a:rPr lang="nb-NO" sz="1000" dirty="0">
                <a:ea typeface="Times New Roman" panose="02020603050405020304" pitchFamily="18" charset="0"/>
                <a:cs typeface="Times New Roman" panose="02020603050405020304" pitchFamily="18" charset="0"/>
              </a:rPr>
              <a:t>Vi skal være en utviklingsorientert klubb, som favner bredden og samtidig har et attraktivt trenings- og kamptilbud til spillere som har ferdighetene og samtidig viljen til å nærme seg toppfotballen.</a:t>
            </a:r>
          </a:p>
          <a:p>
            <a:pPr marL="342900" indent="-342900">
              <a:buAutoNum type="arabicPeriod" startAt="2"/>
            </a:pPr>
            <a:r>
              <a:rPr lang="nb-NO" sz="1000" dirty="0">
                <a:ea typeface="Times New Roman" panose="02020603050405020304" pitchFamily="18" charset="0"/>
                <a:cs typeface="Times New Roman" panose="02020603050405020304" pitchFamily="18" charset="0"/>
              </a:rPr>
              <a:t>M</a:t>
            </a:r>
            <a:r>
              <a:rPr lang="nb-NO" sz="1000" dirty="0"/>
              <a:t>ål er å ha minimum 40 guttespillere og 20 jentespillere med seg inn i ungdomsfotballen pr årskull. </a:t>
            </a:r>
          </a:p>
          <a:p>
            <a:pPr marL="342900" indent="-342900">
              <a:buAutoNum type="arabicPeriod" startAt="2"/>
            </a:pPr>
            <a:r>
              <a:rPr lang="nb-NO" sz="1000" dirty="0">
                <a:ea typeface="Times New Roman" panose="02020603050405020304" pitchFamily="18" charset="0"/>
                <a:cs typeface="Times New Roman" panose="02020603050405020304" pitchFamily="18" charset="0"/>
              </a:rPr>
              <a:t>Gi alle spillerne en god fotballopplevelse preget av trygghet, mestring og trivsel gjennom både trening og kamp. </a:t>
            </a:r>
          </a:p>
          <a:p>
            <a:pPr marL="342900" indent="-342900">
              <a:spcBef>
                <a:spcPts val="500"/>
              </a:spcBef>
              <a:spcAft>
                <a:spcPts val="1000"/>
              </a:spcAft>
              <a:buAutoNum type="arabicPeriod" startAt="4"/>
            </a:pPr>
            <a:r>
              <a:rPr lang="nb-NO" sz="1000" dirty="0">
                <a:ea typeface="Times New Roman" panose="02020603050405020304" pitchFamily="18" charset="0"/>
                <a:cs typeface="Times New Roman" panose="02020603050405020304" pitchFamily="18" charset="0"/>
              </a:rPr>
              <a:t>Bidra til å utvikle spillere til Fjellhamar </a:t>
            </a:r>
            <a:r>
              <a:rPr lang="nb-NO" sz="1000" dirty="0" err="1">
                <a:ea typeface="Times New Roman" panose="02020603050405020304" pitchFamily="18" charset="0"/>
                <a:cs typeface="Times New Roman" panose="02020603050405020304" pitchFamily="18" charset="0"/>
              </a:rPr>
              <a:t>FK’s</a:t>
            </a:r>
            <a:r>
              <a:rPr lang="nb-NO" sz="1000" dirty="0">
                <a:ea typeface="Times New Roman" panose="02020603050405020304" pitchFamily="18" charset="0"/>
                <a:cs typeface="Times New Roman" panose="02020603050405020304" pitchFamily="18" charset="0"/>
              </a:rPr>
              <a:t> seniorlag.</a:t>
            </a:r>
          </a:p>
          <a:p>
            <a:pPr marL="342900" indent="-342900">
              <a:spcBef>
                <a:spcPts val="500"/>
              </a:spcBef>
              <a:spcAft>
                <a:spcPts val="1000"/>
              </a:spcAft>
              <a:buAutoNum type="arabicPeriod" startAt="4"/>
            </a:pPr>
            <a:r>
              <a:rPr lang="nb-NO" sz="1000" dirty="0">
                <a:ea typeface="Times New Roman" panose="02020603050405020304" pitchFamily="18" charset="0"/>
                <a:cs typeface="Times New Roman" panose="02020603050405020304" pitchFamily="18" charset="0"/>
              </a:rPr>
              <a:t>Som utviklingsklubb skal vi ha som mål å ha kretslagsspiller(e) på alle årganger både når det gjelder gutter og jenter.</a:t>
            </a:r>
          </a:p>
          <a:p>
            <a:pPr marL="342900" indent="-342900">
              <a:spcBef>
                <a:spcPts val="500"/>
              </a:spcBef>
              <a:spcAft>
                <a:spcPts val="1000"/>
              </a:spcAft>
              <a:buAutoNum type="arabicPeriod" startAt="4"/>
            </a:pPr>
            <a:r>
              <a:rPr lang="nb-NO" sz="1000" dirty="0">
                <a:ea typeface="Times New Roman" panose="02020603050405020304" pitchFamily="18" charset="0"/>
                <a:cs typeface="Times New Roman" panose="02020603050405020304" pitchFamily="18" charset="0"/>
              </a:rPr>
              <a:t>Bidra til å utvikle det hele mennesket i henhold til </a:t>
            </a:r>
            <a:r>
              <a:rPr lang="nb-NO" sz="1000" dirty="0" err="1">
                <a:ea typeface="Times New Roman" panose="02020603050405020304" pitchFamily="18" charset="0"/>
                <a:cs typeface="Times New Roman" panose="02020603050405020304" pitchFamily="18" charset="0"/>
              </a:rPr>
              <a:t>NFF’s</a:t>
            </a:r>
            <a:r>
              <a:rPr lang="nb-NO" sz="1000" dirty="0">
                <a:ea typeface="Times New Roman" panose="02020603050405020304" pitchFamily="18" charset="0"/>
                <a:cs typeface="Times New Roman" panose="02020603050405020304" pitchFamily="18" charset="0"/>
              </a:rPr>
              <a:t> Fair Play program.</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195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72D11-230E-77FD-1449-E46B4536986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8DF2BCB-D445-9C5F-AEE6-8F1206C2CC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e 6" descr="Et bilde som inneholder Grafikk, logo, Karminrød, grafisk design&#10;&#10;Automatisk generert beskrivelse">
            <a:extLst>
              <a:ext uri="{FF2B5EF4-FFF2-40B4-BE49-F238E27FC236}">
                <a16:creationId xmlns:a16="http://schemas.microsoft.com/office/drawing/2014/main" id="{A3F40EBF-190F-27F3-A655-64496EF48737}"/>
              </a:ext>
            </a:extLst>
          </p:cNvPr>
          <p:cNvPicPr>
            <a:picLocks noChangeAspect="1"/>
          </p:cNvPicPr>
          <p:nvPr/>
        </p:nvPicPr>
        <p:blipFill>
          <a:blip r:embed="rId3">
            <a:extLst>
              <a:ext uri="{28A0092B-C50C-407E-A947-70E740481C1C}">
                <a14:useLocalDpi xmlns:a14="http://schemas.microsoft.com/office/drawing/2010/main" val="0"/>
              </a:ext>
            </a:extLst>
          </a:blip>
          <a:srcRect l="13286"/>
          <a:stretch>
            <a:fillRect/>
          </a:stretch>
        </p:blipFill>
        <p:spPr>
          <a:xfrm>
            <a:off x="2522356" y="10"/>
            <a:ext cx="9669642" cy="6857990"/>
          </a:xfrm>
          <a:prstGeom prst="rect">
            <a:avLst/>
          </a:prstGeom>
        </p:spPr>
      </p:pic>
      <p:sp>
        <p:nvSpPr>
          <p:cNvPr id="14" name="Rectangle 13">
            <a:extLst>
              <a:ext uri="{FF2B5EF4-FFF2-40B4-BE49-F238E27FC236}">
                <a16:creationId xmlns:a16="http://schemas.microsoft.com/office/drawing/2014/main" id="{53D82DB3-FB4D-A213-B3A5-CF935C0336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D836A60E-F320-6E0F-6D6A-60AD5F8F64DC}"/>
              </a:ext>
            </a:extLst>
          </p:cNvPr>
          <p:cNvSpPr>
            <a:spLocks noGrp="1"/>
          </p:cNvSpPr>
          <p:nvPr>
            <p:ph type="title"/>
          </p:nvPr>
        </p:nvSpPr>
        <p:spPr>
          <a:xfrm>
            <a:off x="838200" y="365125"/>
            <a:ext cx="4915137" cy="1899912"/>
          </a:xfrm>
        </p:spPr>
        <p:txBody>
          <a:bodyPr>
            <a:normAutofit/>
          </a:bodyPr>
          <a:lstStyle/>
          <a:p>
            <a:r>
              <a:rPr lang="nb-NO" sz="3600" dirty="0"/>
              <a:t>Målsetning </a:t>
            </a:r>
            <a:br>
              <a:rPr lang="nb-NO" sz="3600" dirty="0"/>
            </a:br>
            <a:r>
              <a:rPr lang="nb-NO" sz="2400" dirty="0">
                <a:solidFill>
                  <a:srgbClr val="FF0000"/>
                </a:solidFill>
              </a:rPr>
              <a:t>Seniorfotballen</a:t>
            </a:r>
          </a:p>
        </p:txBody>
      </p:sp>
      <p:sp>
        <p:nvSpPr>
          <p:cNvPr id="3" name="Plassholder for innhold 2">
            <a:extLst>
              <a:ext uri="{FF2B5EF4-FFF2-40B4-BE49-F238E27FC236}">
                <a16:creationId xmlns:a16="http://schemas.microsoft.com/office/drawing/2014/main" id="{3EA2E409-FEBB-73A0-3EA6-5C8AA53280CA}"/>
              </a:ext>
            </a:extLst>
          </p:cNvPr>
          <p:cNvSpPr>
            <a:spLocks noGrp="1"/>
          </p:cNvSpPr>
          <p:nvPr>
            <p:ph idx="1"/>
          </p:nvPr>
        </p:nvSpPr>
        <p:spPr>
          <a:xfrm>
            <a:off x="838200" y="2025941"/>
            <a:ext cx="5113919" cy="3742762"/>
          </a:xfrm>
        </p:spPr>
        <p:txBody>
          <a:bodyPr>
            <a:noAutofit/>
          </a:bodyPr>
          <a:lstStyle/>
          <a:p>
            <a:pPr marL="0" indent="0">
              <a:spcBef>
                <a:spcPts val="500"/>
              </a:spcBef>
              <a:spcAft>
                <a:spcPts val="1000"/>
              </a:spcAft>
              <a:buNone/>
            </a:pPr>
            <a:r>
              <a:rPr lang="nb-NO" sz="1200" b="1" dirty="0">
                <a:ea typeface="Times New Roman" panose="02020603050405020304" pitchFamily="18" charset="0"/>
                <a:cs typeface="Times New Roman" panose="02020603050405020304" pitchFamily="18" charset="0"/>
              </a:rPr>
              <a:t>Hovedmål for seniorfotballen</a:t>
            </a:r>
          </a:p>
          <a:p>
            <a:pPr marL="0" indent="0">
              <a:spcBef>
                <a:spcPts val="500"/>
              </a:spcBef>
              <a:spcAft>
                <a:spcPts val="1000"/>
              </a:spcAft>
              <a:buNone/>
            </a:pPr>
            <a:r>
              <a:rPr lang="nb-NO" sz="1000" b="1" dirty="0">
                <a:solidFill>
                  <a:srgbClr val="FF0000"/>
                </a:solidFill>
                <a:ea typeface="Times New Roman" panose="02020603050405020304" pitchFamily="18" charset="0"/>
                <a:cs typeface="Times New Roman" panose="02020603050405020304" pitchFamily="18" charset="0"/>
              </a:rPr>
              <a:t>Lokal forankring</a:t>
            </a:r>
          </a:p>
          <a:p>
            <a:pPr marL="342900" indent="-342900">
              <a:buAutoNum type="arabicPeriod"/>
            </a:pPr>
            <a:r>
              <a:rPr lang="nb-NO" sz="1000" dirty="0">
                <a:ea typeface="Times New Roman" panose="02020603050405020304" pitchFamily="18" charset="0"/>
                <a:cs typeface="Times New Roman" panose="02020603050405020304" pitchFamily="18" charset="0"/>
              </a:rPr>
              <a:t>Vi skal være en utviklingsorientert klubb, som favner bredden og samtidig har et attraktivt trenings- og kamptilbud til spillere som ønsker det.</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A-lag herrer skal ha som m</a:t>
            </a:r>
            <a:r>
              <a:rPr lang="nb-NO" sz="1000" dirty="0"/>
              <a:t>ål  være et godt 4. div lag med mulighet for 3. div-spill. Senior 2 skal spille i den divisjonen den til enhver tid er kvalifisert til. </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A-lag kvinner skal ha som m</a:t>
            </a:r>
            <a:r>
              <a:rPr lang="nb-NO" sz="1000" dirty="0"/>
              <a:t>ål  være et godt 4. div lag med mulighet for 3. div-spill</a:t>
            </a:r>
            <a:r>
              <a:rPr lang="nb-NO" sz="1000" dirty="0">
                <a:ea typeface="Times New Roman" panose="02020603050405020304" pitchFamily="18" charset="0"/>
                <a:cs typeface="Times New Roman" panose="02020603050405020304" pitchFamily="18" charset="0"/>
              </a:rPr>
              <a:t>. Det er målsetting at det kommer på plass et 2.lag også i kvinneklassen innen 2026.</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Seniorspillere skal fremstå som gode rollemodeller for klubbens yngre spiller.</a:t>
            </a:r>
          </a:p>
          <a:p>
            <a:pPr marL="342900" indent="-342900">
              <a:buFont typeface="+mj-lt"/>
              <a:buAutoNum type="arabicPeriod"/>
            </a:pPr>
            <a:r>
              <a:rPr lang="nb-NO" sz="1000" dirty="0">
                <a:ea typeface="Times New Roman" panose="02020603050405020304" pitchFamily="18" charset="0"/>
                <a:cs typeface="Times New Roman" panose="02020603050405020304" pitchFamily="18" charset="0"/>
              </a:rPr>
              <a:t>Vi ønsker oss spillere med lokal tilhørighet i vår klubb. </a:t>
            </a:r>
          </a:p>
          <a:p>
            <a:pPr marL="342900" indent="-342900">
              <a:buAutoNum type="arabicPeriod"/>
            </a:pPr>
            <a:endParaRPr lang="nb-NO" sz="1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2397648"/>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d73937c-2892-4112-a4c7-fb19442538ab" xsi:nil="true"/>
    <lcf76f155ced4ddcb4097134ff3c332f xmlns="5b142b8a-997f-4452-b26a-54492fa6b2e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E4E409DCA85BE4C8E9E38A9E8A846B1" ma:contentTypeVersion="15" ma:contentTypeDescription="Opprett et nytt dokument." ma:contentTypeScope="" ma:versionID="5703e084fc4ea5e605a96a2d89f4b5d6">
  <xsd:schema xmlns:xsd="http://www.w3.org/2001/XMLSchema" xmlns:xs="http://www.w3.org/2001/XMLSchema" xmlns:p="http://schemas.microsoft.com/office/2006/metadata/properties" xmlns:ns2="5b142b8a-997f-4452-b26a-54492fa6b2e4" xmlns:ns3="5d73937c-2892-4112-a4c7-fb19442538ab" targetNamespace="http://schemas.microsoft.com/office/2006/metadata/properties" ma:root="true" ma:fieldsID="f567a7e6ce2375d36a29f8e020646797" ns2:_="" ns3:_="">
    <xsd:import namespace="5b142b8a-997f-4452-b26a-54492fa6b2e4"/>
    <xsd:import namespace="5d73937c-2892-4112-a4c7-fb19442538a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142b8a-997f-4452-b26a-54492fa6b2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Bildemerkelapper" ma:readOnly="false" ma:fieldId="{5cf76f15-5ced-4ddc-b409-7134ff3c332f}" ma:taxonomyMulti="true" ma:sspId="fe842598-920a-4506-a82c-69498b100c9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d73937c-2892-4112-a4c7-fb19442538ab"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52e279e8-65d8-4487-b794-0363f3fe56c6}" ma:internalName="TaxCatchAll" ma:showField="CatchAllData" ma:web="5d73937c-2892-4112-a4c7-fb19442538ab">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B50F0C-B030-4823-9B7F-561C23EA03ED}">
  <ds:schemaRefs>
    <ds:schemaRef ds:uri="http://schemas.microsoft.com/sharepoint/v3/contenttype/forms"/>
  </ds:schemaRefs>
</ds:datastoreItem>
</file>

<file path=customXml/itemProps2.xml><?xml version="1.0" encoding="utf-8"?>
<ds:datastoreItem xmlns:ds="http://schemas.openxmlformats.org/officeDocument/2006/customXml" ds:itemID="{E391987D-0C09-4579-B0A4-6CB159538AA8}">
  <ds:schemaRefs>
    <ds:schemaRef ds:uri="http://schemas.microsoft.com/office/2006/documentManagement/types"/>
    <ds:schemaRef ds:uri="http://purl.org/dc/elements/1.1/"/>
    <ds:schemaRef ds:uri="http://purl.org/dc/terms/"/>
    <ds:schemaRef ds:uri="http://schemas.openxmlformats.org/package/2006/metadata/core-properties"/>
    <ds:schemaRef ds:uri="http://schemas.microsoft.com/office/2006/metadata/properties"/>
    <ds:schemaRef ds:uri="http://schemas.microsoft.com/office/infopath/2007/PartnerControls"/>
    <ds:schemaRef ds:uri="http://www.w3.org/XML/1998/namespace"/>
    <ds:schemaRef ds:uri="5d73937c-2892-4112-a4c7-fb19442538ab"/>
    <ds:schemaRef ds:uri="5b142b8a-997f-4452-b26a-54492fa6b2e4"/>
    <ds:schemaRef ds:uri="http://purl.org/dc/dcmitype/"/>
  </ds:schemaRefs>
</ds:datastoreItem>
</file>

<file path=customXml/itemProps3.xml><?xml version="1.0" encoding="utf-8"?>
<ds:datastoreItem xmlns:ds="http://schemas.openxmlformats.org/officeDocument/2006/customXml" ds:itemID="{2BF9709A-D0CC-418D-B0D9-223E4BC35B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142b8a-997f-4452-b26a-54492fa6b2e4"/>
    <ds:schemaRef ds:uri="5d73937c-2892-4112-a4c7-fb19442538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25852</TotalTime>
  <Words>7590</Words>
  <Application>Microsoft Macintosh PowerPoint</Application>
  <PresentationFormat>Widescreen</PresentationFormat>
  <Paragraphs>688</Paragraphs>
  <Slides>35</Slides>
  <Notes>34</Notes>
  <HiddenSlides>0</HiddenSlides>
  <MMClips>0</MMClips>
  <ScaleCrop>false</ScaleCrop>
  <HeadingPairs>
    <vt:vector size="6" baseType="variant">
      <vt:variant>
        <vt:lpstr>Brukte skrifter</vt:lpstr>
      </vt:variant>
      <vt:variant>
        <vt:i4>9</vt:i4>
      </vt:variant>
      <vt:variant>
        <vt:lpstr>Tema</vt:lpstr>
      </vt:variant>
      <vt:variant>
        <vt:i4>1</vt:i4>
      </vt:variant>
      <vt:variant>
        <vt:lpstr>Lysbildetitler</vt:lpstr>
      </vt:variant>
      <vt:variant>
        <vt:i4>35</vt:i4>
      </vt:variant>
    </vt:vector>
  </HeadingPairs>
  <TitlesOfParts>
    <vt:vector size="45" baseType="lpstr">
      <vt:lpstr>Aptos</vt:lpstr>
      <vt:lpstr>Arial</vt:lpstr>
      <vt:lpstr>Calibri</vt:lpstr>
      <vt:lpstr>Calibri Light</vt:lpstr>
      <vt:lpstr>Courier New</vt:lpstr>
      <vt:lpstr>Poppins</vt:lpstr>
      <vt:lpstr>Segoe UI</vt:lpstr>
      <vt:lpstr>Symbol</vt:lpstr>
      <vt:lpstr>Times New Roman</vt:lpstr>
      <vt:lpstr>Office-tema</vt:lpstr>
      <vt:lpstr>SPORTSPLAN</vt:lpstr>
      <vt:lpstr>Innholdsfortegnelse</vt:lpstr>
      <vt:lpstr>Sportsplanen  Klubbens styringsverktøy</vt:lpstr>
      <vt:lpstr>Fjellhamar modellen</vt:lpstr>
      <vt:lpstr>Verdier og hovedmål</vt:lpstr>
      <vt:lpstr>Overordnet målsetning Flest mulig - Lengst mulig - Best mulig</vt:lpstr>
      <vt:lpstr>Målsetning  Barnefotballen</vt:lpstr>
      <vt:lpstr>Målsetning  Ungdomsfotballen</vt:lpstr>
      <vt:lpstr>Målsetning  Seniorfotballen</vt:lpstr>
      <vt:lpstr>Målsetning  Tilrettelagtfotballen</vt:lpstr>
      <vt:lpstr>Målsetning  Keeperutvikling</vt:lpstr>
      <vt:lpstr>Målsetning  Dommere</vt:lpstr>
      <vt:lpstr>Organisering</vt:lpstr>
      <vt:lpstr>Tilpasset læring, jevnbyrdighet, hospitering og Fair Play</vt:lpstr>
      <vt:lpstr>Fair play for trenere/ledere</vt:lpstr>
      <vt:lpstr>Fair play for spillere</vt:lpstr>
      <vt:lpstr>Fair play for foreldre</vt:lpstr>
      <vt:lpstr>Trenerforum /Trenerveileder barn- og ungdomsfotball</vt:lpstr>
      <vt:lpstr>Hospitering og talentutvikling</vt:lpstr>
      <vt:lpstr>Foreldremøter</vt:lpstr>
      <vt:lpstr>Treninger</vt:lpstr>
      <vt:lpstr>3er og 5er fotball</vt:lpstr>
      <vt:lpstr>7er fotball</vt:lpstr>
      <vt:lpstr>Ekstralag 7er fotball</vt:lpstr>
      <vt:lpstr>9er fotball 12 år</vt:lpstr>
      <vt:lpstr>9er og 11er fotball 13-14 år</vt:lpstr>
      <vt:lpstr>11er fotball 15-19 år</vt:lpstr>
      <vt:lpstr>Retningslinjer ved rekruttering av nye spillere: 6 – 12 år</vt:lpstr>
      <vt:lpstr>Retningslinjer ved rekruttering av nye spillere: 13 – 19 år</vt:lpstr>
      <vt:lpstr>Trener- og laglederrollen</vt:lpstr>
      <vt:lpstr>Skoleringsplan for trenere</vt:lpstr>
      <vt:lpstr>Politiattest</vt:lpstr>
      <vt:lpstr>Politiattest</vt:lpstr>
      <vt:lpstr>Telenor Xtra - FFK</vt:lpstr>
      <vt:lpstr>Private aktører og aktiviteter utenfor klubb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Ørjan</dc:creator>
  <cp:lastModifiedBy>Thomas Myrvang</cp:lastModifiedBy>
  <cp:revision>313</cp:revision>
  <cp:lastPrinted>2026-02-24T08:01:47Z</cp:lastPrinted>
  <dcterms:created xsi:type="dcterms:W3CDTF">2017-06-15T11:01:54Z</dcterms:created>
  <dcterms:modified xsi:type="dcterms:W3CDTF">2026-03-23T18:13:43Z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96f5184-95c9-4497-b4c5-49bcf01b7f74_Enabled">
    <vt:lpwstr>true</vt:lpwstr>
  </property>
  <property fmtid="{D5CDD505-2E9C-101B-9397-08002B2CF9AE}" pid="3" name="MSIP_Label_696f5184-95c9-4497-b4c5-49bcf01b7f74_SetDate">
    <vt:lpwstr>2020-10-18T10:15:52Z</vt:lpwstr>
  </property>
  <property fmtid="{D5CDD505-2E9C-101B-9397-08002B2CF9AE}" pid="4" name="MSIP_Label_696f5184-95c9-4497-b4c5-49bcf01b7f74_Method">
    <vt:lpwstr>Standard</vt:lpwstr>
  </property>
  <property fmtid="{D5CDD505-2E9C-101B-9397-08002B2CF9AE}" pid="5" name="MSIP_Label_696f5184-95c9-4497-b4c5-49bcf01b7f74_Name">
    <vt:lpwstr>Intern</vt:lpwstr>
  </property>
  <property fmtid="{D5CDD505-2E9C-101B-9397-08002B2CF9AE}" pid="6" name="MSIP_Label_696f5184-95c9-4497-b4c5-49bcf01b7f74_SiteId">
    <vt:lpwstr>3d50ddd4-00a1-4ab7-9788-decf14a8728f</vt:lpwstr>
  </property>
  <property fmtid="{D5CDD505-2E9C-101B-9397-08002B2CF9AE}" pid="7" name="MSIP_Label_696f5184-95c9-4497-b4c5-49bcf01b7f74_ActionId">
    <vt:lpwstr>7c67bf64-9062-4d42-aceb-ce29bc56d678</vt:lpwstr>
  </property>
  <property fmtid="{D5CDD505-2E9C-101B-9397-08002B2CF9AE}" pid="8" name="MSIP_Label_696f5184-95c9-4497-b4c5-49bcf01b7f74_ContentBits">
    <vt:lpwstr>0</vt:lpwstr>
  </property>
  <property fmtid="{D5CDD505-2E9C-101B-9397-08002B2CF9AE}" pid="9" name="ContentTypeId">
    <vt:lpwstr>0x0101008E4E409DCA85BE4C8E9E38A9E8A846B1</vt:lpwstr>
  </property>
</Properties>
</file>