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4"/>
  </p:sldMasterIdLst>
  <p:notesMasterIdLst>
    <p:notesMasterId r:id="rId36"/>
  </p:notesMasterIdLst>
  <p:sldIdLst>
    <p:sldId id="290" r:id="rId5"/>
    <p:sldId id="330" r:id="rId6"/>
    <p:sldId id="329" r:id="rId7"/>
    <p:sldId id="327" r:id="rId8"/>
    <p:sldId id="258" r:id="rId9"/>
    <p:sldId id="296" r:id="rId10"/>
    <p:sldId id="297" r:id="rId11"/>
    <p:sldId id="315" r:id="rId12"/>
    <p:sldId id="325" r:id="rId13"/>
    <p:sldId id="326" r:id="rId14"/>
    <p:sldId id="328" r:id="rId15"/>
    <p:sldId id="336" r:id="rId16"/>
    <p:sldId id="260" r:id="rId17"/>
    <p:sldId id="316" r:id="rId18"/>
    <p:sldId id="261" r:id="rId19"/>
    <p:sldId id="262" r:id="rId20"/>
    <p:sldId id="263" r:id="rId21"/>
    <p:sldId id="300" r:id="rId22"/>
    <p:sldId id="268" r:id="rId23"/>
    <p:sldId id="265" r:id="rId24"/>
    <p:sldId id="286" r:id="rId25"/>
    <p:sldId id="273" r:id="rId26"/>
    <p:sldId id="318" r:id="rId27"/>
    <p:sldId id="331" r:id="rId28"/>
    <p:sldId id="332" r:id="rId29"/>
    <p:sldId id="334" r:id="rId30"/>
    <p:sldId id="283" r:id="rId31"/>
    <p:sldId id="333" r:id="rId32"/>
    <p:sldId id="319" r:id="rId33"/>
    <p:sldId id="335" r:id="rId34"/>
    <p:sldId id="324" r:id="rId35"/>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 inndeling" id="{80799AE0-CA9D-4FF1-A3AC-65F0653AB46B}">
          <p14:sldIdLst>
            <p14:sldId id="290"/>
            <p14:sldId id="330"/>
            <p14:sldId id="329"/>
            <p14:sldId id="327"/>
            <p14:sldId id="258"/>
          </p14:sldIdLst>
        </p14:section>
        <p14:section name="Inndeling uten navn" id="{5C3E2C59-6ADA-4896-AD37-3B4C82140515}">
          <p14:sldIdLst>
            <p14:sldId id="296"/>
            <p14:sldId id="297"/>
            <p14:sldId id="315"/>
            <p14:sldId id="325"/>
            <p14:sldId id="326"/>
            <p14:sldId id="328"/>
            <p14:sldId id="336"/>
            <p14:sldId id="260"/>
            <p14:sldId id="316"/>
            <p14:sldId id="261"/>
            <p14:sldId id="262"/>
            <p14:sldId id="263"/>
            <p14:sldId id="300"/>
            <p14:sldId id="268"/>
            <p14:sldId id="265"/>
            <p14:sldId id="286"/>
            <p14:sldId id="273"/>
            <p14:sldId id="318"/>
            <p14:sldId id="331"/>
            <p14:sldId id="332"/>
            <p14:sldId id="334"/>
            <p14:sldId id="283"/>
            <p14:sldId id="333"/>
            <p14:sldId id="319"/>
            <p14:sldId id="335"/>
            <p14:sldId id="32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C7F841-3B96-499E-BE25-46C3C8816876}"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nb-NO"/>
        </a:p>
      </dgm:t>
    </dgm:pt>
    <dgm:pt modelId="{7CF98543-5D46-442A-86A1-98F3A213FBB8}">
      <dgm:prSet custT="1"/>
      <dgm:spPr>
        <a:solidFill>
          <a:srgbClr val="FF0000"/>
        </a:solidFill>
      </dgm:spPr>
      <dgm:t>
        <a:bodyPr/>
        <a:lstStyle/>
        <a:p>
          <a:pPr rtl="0"/>
          <a:r>
            <a:rPr lang="nb-NO" sz="6000" dirty="0">
              <a:solidFill>
                <a:schemeClr val="tx1"/>
              </a:solidFill>
            </a:rPr>
            <a:t>F</a:t>
          </a:r>
          <a:r>
            <a:rPr lang="nb-NO" sz="4000" dirty="0"/>
            <a:t>ellesskap</a:t>
          </a:r>
        </a:p>
      </dgm:t>
    </dgm:pt>
    <dgm:pt modelId="{C3994278-4A35-44A6-88A4-8BBCB05A3BE7}" type="parTrans" cxnId="{D5602815-500F-44C0-897F-7B5BC74AB17D}">
      <dgm:prSet/>
      <dgm:spPr/>
      <dgm:t>
        <a:bodyPr/>
        <a:lstStyle/>
        <a:p>
          <a:endParaRPr lang="nb-NO"/>
        </a:p>
      </dgm:t>
    </dgm:pt>
    <dgm:pt modelId="{7F90F046-D103-424A-9FFD-EE9F681307BD}" type="sibTrans" cxnId="{D5602815-500F-44C0-897F-7B5BC74AB17D}">
      <dgm:prSet/>
      <dgm:spPr/>
      <dgm:t>
        <a:bodyPr/>
        <a:lstStyle/>
        <a:p>
          <a:endParaRPr lang="nb-NO"/>
        </a:p>
      </dgm:t>
    </dgm:pt>
    <dgm:pt modelId="{5D623717-ABD2-4E5A-A1E8-DE266B785E78}">
      <dgm:prSet custT="1"/>
      <dgm:spPr>
        <a:solidFill>
          <a:srgbClr val="92D050"/>
        </a:solidFill>
      </dgm:spPr>
      <dgm:t>
        <a:bodyPr/>
        <a:lstStyle/>
        <a:p>
          <a:pPr rtl="0"/>
          <a:r>
            <a:rPr lang="nb-NO" sz="6000" dirty="0">
              <a:solidFill>
                <a:schemeClr val="tx1"/>
              </a:solidFill>
            </a:rPr>
            <a:t>F</a:t>
          </a:r>
          <a:r>
            <a:rPr lang="nb-NO" sz="4300" dirty="0"/>
            <a:t>air Play</a:t>
          </a:r>
        </a:p>
      </dgm:t>
    </dgm:pt>
    <dgm:pt modelId="{5E6E2E37-E44E-4380-A284-67A60EA3CBBF}" type="parTrans" cxnId="{C24CBEFA-9655-47DA-90C8-69DDC7459B9B}">
      <dgm:prSet/>
      <dgm:spPr/>
      <dgm:t>
        <a:bodyPr/>
        <a:lstStyle/>
        <a:p>
          <a:endParaRPr lang="nb-NO"/>
        </a:p>
      </dgm:t>
    </dgm:pt>
    <dgm:pt modelId="{DCDE8C7F-4A7A-47A0-AA06-B0514089D908}" type="sibTrans" cxnId="{C24CBEFA-9655-47DA-90C8-69DDC7459B9B}">
      <dgm:prSet/>
      <dgm:spPr/>
      <dgm:t>
        <a:bodyPr/>
        <a:lstStyle/>
        <a:p>
          <a:endParaRPr lang="nb-NO"/>
        </a:p>
      </dgm:t>
    </dgm:pt>
    <dgm:pt modelId="{C8147F60-8EDB-4732-9D7B-075DD2E4A879}">
      <dgm:prSet custT="1"/>
      <dgm:spPr>
        <a:solidFill>
          <a:srgbClr val="FF0000"/>
        </a:solidFill>
      </dgm:spPr>
      <dgm:t>
        <a:bodyPr/>
        <a:lstStyle/>
        <a:p>
          <a:pPr rtl="0"/>
          <a:r>
            <a:rPr lang="nb-NO" sz="6000" dirty="0">
              <a:solidFill>
                <a:schemeClr val="tx1"/>
              </a:solidFill>
            </a:rPr>
            <a:t>K</a:t>
          </a:r>
          <a:r>
            <a:rPr lang="nb-NO" sz="4000" dirty="0">
              <a:solidFill>
                <a:schemeClr val="bg1"/>
              </a:solidFill>
            </a:rPr>
            <a:t>ompetanse</a:t>
          </a:r>
        </a:p>
      </dgm:t>
    </dgm:pt>
    <dgm:pt modelId="{83682A45-4DB1-486A-A33F-0AE99AD0AD06}" type="parTrans" cxnId="{E003C14E-B14D-495C-A5BC-0144500ECED2}">
      <dgm:prSet/>
      <dgm:spPr/>
      <dgm:t>
        <a:bodyPr/>
        <a:lstStyle/>
        <a:p>
          <a:endParaRPr lang="nb-NO"/>
        </a:p>
      </dgm:t>
    </dgm:pt>
    <dgm:pt modelId="{EF3E7769-565E-4436-B70F-95E32743BB9F}" type="sibTrans" cxnId="{E003C14E-B14D-495C-A5BC-0144500ECED2}">
      <dgm:prSet/>
      <dgm:spPr/>
      <dgm:t>
        <a:bodyPr/>
        <a:lstStyle/>
        <a:p>
          <a:endParaRPr lang="nb-NO"/>
        </a:p>
      </dgm:t>
    </dgm:pt>
    <dgm:pt modelId="{7C229E0F-8814-4002-AC24-9F591F38218C}" type="pres">
      <dgm:prSet presAssocID="{60C7F841-3B96-499E-BE25-46C3C8816876}" presName="CompostProcess" presStyleCnt="0">
        <dgm:presLayoutVars>
          <dgm:dir/>
          <dgm:resizeHandles val="exact"/>
        </dgm:presLayoutVars>
      </dgm:prSet>
      <dgm:spPr/>
    </dgm:pt>
    <dgm:pt modelId="{1F6352D6-F916-472F-B837-7991932A1548}" type="pres">
      <dgm:prSet presAssocID="{60C7F841-3B96-499E-BE25-46C3C8816876}" presName="arrow" presStyleLbl="bgShp" presStyleIdx="0" presStyleCnt="1" custScaleX="117647" custLinFactNeighborX="1625"/>
      <dgm:spPr>
        <a:solidFill>
          <a:srgbClr val="00B0F0"/>
        </a:solidFill>
      </dgm:spPr>
    </dgm:pt>
    <dgm:pt modelId="{F89BA3C0-B336-487C-A567-FE9E3CEEFAED}" type="pres">
      <dgm:prSet presAssocID="{60C7F841-3B96-499E-BE25-46C3C8816876}" presName="linearProcess" presStyleCnt="0"/>
      <dgm:spPr/>
    </dgm:pt>
    <dgm:pt modelId="{F70DF83C-9ACD-4098-8798-34C3768F199F}" type="pres">
      <dgm:prSet presAssocID="{7CF98543-5D46-442A-86A1-98F3A213FBB8}" presName="textNode" presStyleLbl="node1" presStyleIdx="0" presStyleCnt="3" custLinFactX="-13926" custLinFactNeighborX="-100000" custLinFactNeighborY="-4568">
        <dgm:presLayoutVars>
          <dgm:bulletEnabled val="1"/>
        </dgm:presLayoutVars>
      </dgm:prSet>
      <dgm:spPr/>
    </dgm:pt>
    <dgm:pt modelId="{51214E0D-103F-44EB-9B6A-0577EF439C01}" type="pres">
      <dgm:prSet presAssocID="{7F90F046-D103-424A-9FFD-EE9F681307BD}" presName="sibTrans" presStyleCnt="0"/>
      <dgm:spPr/>
    </dgm:pt>
    <dgm:pt modelId="{60DD7E2B-23B2-4398-8975-C5C947A698FD}" type="pres">
      <dgm:prSet presAssocID="{5D623717-ABD2-4E5A-A1E8-DE266B785E78}" presName="textNode" presStyleLbl="node1" presStyleIdx="1" presStyleCnt="3" custScaleX="82373" custLinFactNeighborX="-45938" custLinFactNeighborY="-4111">
        <dgm:presLayoutVars>
          <dgm:bulletEnabled val="1"/>
        </dgm:presLayoutVars>
      </dgm:prSet>
      <dgm:spPr/>
    </dgm:pt>
    <dgm:pt modelId="{AADA0E0D-F4D3-4213-A8E7-D5875FCD93EB}" type="pres">
      <dgm:prSet presAssocID="{DCDE8C7F-4A7A-47A0-AA06-B0514089D908}" presName="sibTrans" presStyleCnt="0"/>
      <dgm:spPr/>
    </dgm:pt>
    <dgm:pt modelId="{EC3E02F1-BC6F-4C0A-A6DC-AB18DF0B289E}" type="pres">
      <dgm:prSet presAssocID="{C8147F60-8EDB-4732-9D7B-075DD2E4A879}" presName="textNode" presStyleLbl="node1" presStyleIdx="2" presStyleCnt="3" custScaleX="100262" custLinFactNeighborX="-79208" custLinFactNeighborY="-2741">
        <dgm:presLayoutVars>
          <dgm:bulletEnabled val="1"/>
        </dgm:presLayoutVars>
      </dgm:prSet>
      <dgm:spPr/>
    </dgm:pt>
  </dgm:ptLst>
  <dgm:cxnLst>
    <dgm:cxn modelId="{D5602815-500F-44C0-897F-7B5BC74AB17D}" srcId="{60C7F841-3B96-499E-BE25-46C3C8816876}" destId="{7CF98543-5D46-442A-86A1-98F3A213FBB8}" srcOrd="0" destOrd="0" parTransId="{C3994278-4A35-44A6-88A4-8BBCB05A3BE7}" sibTransId="{7F90F046-D103-424A-9FFD-EE9F681307BD}"/>
    <dgm:cxn modelId="{988C7C24-8FFD-4565-B13E-77FEDF70AA5D}" type="presOf" srcId="{C8147F60-8EDB-4732-9D7B-075DD2E4A879}" destId="{EC3E02F1-BC6F-4C0A-A6DC-AB18DF0B289E}" srcOrd="0" destOrd="0" presId="urn:microsoft.com/office/officeart/2005/8/layout/hProcess9"/>
    <dgm:cxn modelId="{4965F13B-869A-41AA-ADDA-AC0BA7ECAC55}" type="presOf" srcId="{60C7F841-3B96-499E-BE25-46C3C8816876}" destId="{7C229E0F-8814-4002-AC24-9F591F38218C}" srcOrd="0" destOrd="0" presId="urn:microsoft.com/office/officeart/2005/8/layout/hProcess9"/>
    <dgm:cxn modelId="{38FC5340-9184-4083-BF0F-AA29B0D634CA}" type="presOf" srcId="{7CF98543-5D46-442A-86A1-98F3A213FBB8}" destId="{F70DF83C-9ACD-4098-8798-34C3768F199F}" srcOrd="0" destOrd="0" presId="urn:microsoft.com/office/officeart/2005/8/layout/hProcess9"/>
    <dgm:cxn modelId="{E003C14E-B14D-495C-A5BC-0144500ECED2}" srcId="{60C7F841-3B96-499E-BE25-46C3C8816876}" destId="{C8147F60-8EDB-4732-9D7B-075DD2E4A879}" srcOrd="2" destOrd="0" parTransId="{83682A45-4DB1-486A-A33F-0AE99AD0AD06}" sibTransId="{EF3E7769-565E-4436-B70F-95E32743BB9F}"/>
    <dgm:cxn modelId="{B9E7EC9A-3E68-4CD6-BB4B-A7829C0B8222}" type="presOf" srcId="{5D623717-ABD2-4E5A-A1E8-DE266B785E78}" destId="{60DD7E2B-23B2-4398-8975-C5C947A698FD}" srcOrd="0" destOrd="0" presId="urn:microsoft.com/office/officeart/2005/8/layout/hProcess9"/>
    <dgm:cxn modelId="{C24CBEFA-9655-47DA-90C8-69DDC7459B9B}" srcId="{60C7F841-3B96-499E-BE25-46C3C8816876}" destId="{5D623717-ABD2-4E5A-A1E8-DE266B785E78}" srcOrd="1" destOrd="0" parTransId="{5E6E2E37-E44E-4380-A284-67A60EA3CBBF}" sibTransId="{DCDE8C7F-4A7A-47A0-AA06-B0514089D908}"/>
    <dgm:cxn modelId="{39CF4A31-F23E-424B-8E2F-FAB8159271C8}" type="presParOf" srcId="{7C229E0F-8814-4002-AC24-9F591F38218C}" destId="{1F6352D6-F916-472F-B837-7991932A1548}" srcOrd="0" destOrd="0" presId="urn:microsoft.com/office/officeart/2005/8/layout/hProcess9"/>
    <dgm:cxn modelId="{4AF5D5A8-02B3-4768-80F1-AB0D30C4DEC3}" type="presParOf" srcId="{7C229E0F-8814-4002-AC24-9F591F38218C}" destId="{F89BA3C0-B336-487C-A567-FE9E3CEEFAED}" srcOrd="1" destOrd="0" presId="urn:microsoft.com/office/officeart/2005/8/layout/hProcess9"/>
    <dgm:cxn modelId="{6994E346-3846-437D-B02F-6263E47B4200}" type="presParOf" srcId="{F89BA3C0-B336-487C-A567-FE9E3CEEFAED}" destId="{F70DF83C-9ACD-4098-8798-34C3768F199F}" srcOrd="0" destOrd="0" presId="urn:microsoft.com/office/officeart/2005/8/layout/hProcess9"/>
    <dgm:cxn modelId="{03FCC492-F930-41C0-9DAD-18B4D5C30093}" type="presParOf" srcId="{F89BA3C0-B336-487C-A567-FE9E3CEEFAED}" destId="{51214E0D-103F-44EB-9B6A-0577EF439C01}" srcOrd="1" destOrd="0" presId="urn:microsoft.com/office/officeart/2005/8/layout/hProcess9"/>
    <dgm:cxn modelId="{1029F177-BA23-40AD-A751-37B3161AF758}" type="presParOf" srcId="{F89BA3C0-B336-487C-A567-FE9E3CEEFAED}" destId="{60DD7E2B-23B2-4398-8975-C5C947A698FD}" srcOrd="2" destOrd="0" presId="urn:microsoft.com/office/officeart/2005/8/layout/hProcess9"/>
    <dgm:cxn modelId="{BE4930C7-DF8D-4680-BF4A-A4B9A649D255}" type="presParOf" srcId="{F89BA3C0-B336-487C-A567-FE9E3CEEFAED}" destId="{AADA0E0D-F4D3-4213-A8E7-D5875FCD93EB}" srcOrd="3" destOrd="0" presId="urn:microsoft.com/office/officeart/2005/8/layout/hProcess9"/>
    <dgm:cxn modelId="{35CDB921-56D6-4D92-9F90-154E24E9F272}" type="presParOf" srcId="{F89BA3C0-B336-487C-A567-FE9E3CEEFAED}" destId="{EC3E02F1-BC6F-4C0A-A6DC-AB18DF0B289E}"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6352D6-F916-472F-B837-7991932A1548}">
      <dsp:nvSpPr>
        <dsp:cNvPr id="0" name=""/>
        <dsp:cNvSpPr/>
      </dsp:nvSpPr>
      <dsp:spPr>
        <a:xfrm>
          <a:off x="5" y="0"/>
          <a:ext cx="10619506" cy="3569472"/>
        </a:xfrm>
        <a:prstGeom prst="rightArrow">
          <a:avLst/>
        </a:prstGeom>
        <a:solidFill>
          <a:srgbClr val="00B0F0"/>
        </a:solidFill>
        <a:ln>
          <a:noFill/>
        </a:ln>
        <a:effectLst/>
      </dsp:spPr>
      <dsp:style>
        <a:lnRef idx="0">
          <a:scrgbClr r="0" g="0" b="0"/>
        </a:lnRef>
        <a:fillRef idx="1">
          <a:scrgbClr r="0" g="0" b="0"/>
        </a:fillRef>
        <a:effectRef idx="0">
          <a:scrgbClr r="0" g="0" b="0"/>
        </a:effectRef>
        <a:fontRef idx="minor"/>
      </dsp:style>
    </dsp:sp>
    <dsp:sp modelId="{F70DF83C-9ACD-4098-8798-34C3768F199F}">
      <dsp:nvSpPr>
        <dsp:cNvPr id="0" name=""/>
        <dsp:cNvSpPr/>
      </dsp:nvSpPr>
      <dsp:spPr>
        <a:xfrm>
          <a:off x="0" y="1005620"/>
          <a:ext cx="3384775" cy="1427788"/>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marL="0" lvl="0" indent="0" algn="ctr" defTabSz="2667000" rtl="0">
            <a:lnSpc>
              <a:spcPct val="90000"/>
            </a:lnSpc>
            <a:spcBef>
              <a:spcPct val="0"/>
            </a:spcBef>
            <a:spcAft>
              <a:spcPct val="35000"/>
            </a:spcAft>
            <a:buNone/>
          </a:pPr>
          <a:r>
            <a:rPr lang="nb-NO" sz="6000" kern="1200" dirty="0">
              <a:solidFill>
                <a:schemeClr val="tx1"/>
              </a:solidFill>
            </a:rPr>
            <a:t>F</a:t>
          </a:r>
          <a:r>
            <a:rPr lang="nb-NO" sz="4000" kern="1200" dirty="0"/>
            <a:t>ellesskap</a:t>
          </a:r>
        </a:p>
      </dsp:txBody>
      <dsp:txXfrm>
        <a:off x="69699" y="1075319"/>
        <a:ext cx="3245377" cy="1288390"/>
      </dsp:txXfrm>
    </dsp:sp>
    <dsp:sp modelId="{60DD7E2B-23B2-4398-8975-C5C947A698FD}">
      <dsp:nvSpPr>
        <dsp:cNvPr id="0" name=""/>
        <dsp:cNvSpPr/>
      </dsp:nvSpPr>
      <dsp:spPr>
        <a:xfrm>
          <a:off x="3669714" y="1012145"/>
          <a:ext cx="2788140" cy="1427788"/>
        </a:xfrm>
        <a:prstGeom prst="roundRect">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marL="0" lvl="0" indent="0" algn="ctr" defTabSz="2667000" rtl="0">
            <a:lnSpc>
              <a:spcPct val="90000"/>
            </a:lnSpc>
            <a:spcBef>
              <a:spcPct val="0"/>
            </a:spcBef>
            <a:spcAft>
              <a:spcPct val="35000"/>
            </a:spcAft>
            <a:buNone/>
          </a:pPr>
          <a:r>
            <a:rPr lang="nb-NO" sz="6000" kern="1200" dirty="0">
              <a:solidFill>
                <a:schemeClr val="tx1"/>
              </a:solidFill>
            </a:rPr>
            <a:t>F</a:t>
          </a:r>
          <a:r>
            <a:rPr lang="nb-NO" sz="4300" kern="1200" dirty="0"/>
            <a:t>air Play</a:t>
          </a:r>
        </a:p>
      </dsp:txBody>
      <dsp:txXfrm>
        <a:off x="3739413" y="1081844"/>
        <a:ext cx="2648742" cy="1288390"/>
      </dsp:txXfrm>
    </dsp:sp>
    <dsp:sp modelId="{EC3E02F1-BC6F-4C0A-A6DC-AB18DF0B289E}">
      <dsp:nvSpPr>
        <dsp:cNvPr id="0" name=""/>
        <dsp:cNvSpPr/>
      </dsp:nvSpPr>
      <dsp:spPr>
        <a:xfrm>
          <a:off x="6808714" y="1031705"/>
          <a:ext cx="3393643" cy="1427788"/>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marL="0" lvl="0" indent="0" algn="ctr" defTabSz="2667000" rtl="0">
            <a:lnSpc>
              <a:spcPct val="90000"/>
            </a:lnSpc>
            <a:spcBef>
              <a:spcPct val="0"/>
            </a:spcBef>
            <a:spcAft>
              <a:spcPct val="35000"/>
            </a:spcAft>
            <a:buNone/>
          </a:pPr>
          <a:r>
            <a:rPr lang="nb-NO" sz="6000" kern="1200" dirty="0">
              <a:solidFill>
                <a:schemeClr val="tx1"/>
              </a:solidFill>
            </a:rPr>
            <a:t>K</a:t>
          </a:r>
          <a:r>
            <a:rPr lang="nb-NO" sz="4000" kern="1200" dirty="0">
              <a:solidFill>
                <a:schemeClr val="bg1"/>
              </a:solidFill>
            </a:rPr>
            <a:t>ompetanse</a:t>
          </a:r>
        </a:p>
      </dsp:txBody>
      <dsp:txXfrm>
        <a:off x="6878413" y="1101404"/>
        <a:ext cx="3254245" cy="128839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dirty="0"/>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BFE8E3-7A1C-40BA-8031-2C0F689AB3C2}" type="datetimeFigureOut">
              <a:rPr lang="nb-NO" smtClean="0"/>
              <a:t>12.02.2025</a:t>
            </a:fld>
            <a:endParaRPr lang="nb-NO" dirty="0"/>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dirty="0"/>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dirty="0"/>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2DAE06-69CD-41D4-A1FC-259C6CFD63CD}" type="slidenum">
              <a:rPr lang="nb-NO" smtClean="0"/>
              <a:t>‹#›</a:t>
            </a:fld>
            <a:endParaRPr lang="nb-NO" dirty="0"/>
          </a:p>
        </p:txBody>
      </p:sp>
    </p:spTree>
    <p:extLst>
      <p:ext uri="{BB962C8B-B14F-4D97-AF65-F5344CB8AC3E}">
        <p14:creationId xmlns:p14="http://schemas.microsoft.com/office/powerpoint/2010/main" val="2537393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22DAE06-69CD-41D4-A1FC-259C6CFD63CD}" type="slidenum">
              <a:rPr lang="nb-NO" smtClean="0"/>
              <a:t>1</a:t>
            </a:fld>
            <a:endParaRPr lang="nb-NO" dirty="0"/>
          </a:p>
        </p:txBody>
      </p:sp>
    </p:spTree>
    <p:extLst>
      <p:ext uri="{BB962C8B-B14F-4D97-AF65-F5344CB8AC3E}">
        <p14:creationId xmlns:p14="http://schemas.microsoft.com/office/powerpoint/2010/main" val="2705307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1D7F1F6A-04C3-4148-96D5-33981F71B8AC}" type="datetime1">
              <a:rPr lang="nb-NO" smtClean="0"/>
              <a:t>12.02.2025</a:t>
            </a:fld>
            <a:endParaRPr lang="nb-NO" dirty="0"/>
          </a:p>
        </p:txBody>
      </p:sp>
      <p:sp>
        <p:nvSpPr>
          <p:cNvPr id="5" name="Footer Placeholder 4"/>
          <p:cNvSpPr>
            <a:spLocks noGrp="1"/>
          </p:cNvSpPr>
          <p:nvPr>
            <p:ph type="ftr" sz="quarter" idx="11"/>
          </p:nvPr>
        </p:nvSpPr>
        <p:spPr/>
        <p:txBody>
          <a:bodyPr/>
          <a:lstStyle/>
          <a:p>
            <a:endParaRPr lang="nb-NO" dirty="0"/>
          </a:p>
        </p:txBody>
      </p:sp>
      <p:sp>
        <p:nvSpPr>
          <p:cNvPr id="6" name="Slide Number Placeholder 5"/>
          <p:cNvSpPr>
            <a:spLocks noGrp="1"/>
          </p:cNvSpPr>
          <p:nvPr>
            <p:ph type="sldNum" sz="quarter" idx="12"/>
          </p:nvPr>
        </p:nvSpPr>
        <p:spPr/>
        <p:txBody>
          <a:bodyPr/>
          <a:lstStyle/>
          <a:p>
            <a:fld id="{4F5C4A27-82AD-4BA9-8FFB-CD11CD253D01}" type="slidenum">
              <a:rPr lang="nb-NO" smtClean="0"/>
              <a:t>‹#›</a:t>
            </a:fld>
            <a:endParaRPr lang="nb-NO" dirty="0"/>
          </a:p>
        </p:txBody>
      </p:sp>
    </p:spTree>
    <p:extLst>
      <p:ext uri="{BB962C8B-B14F-4D97-AF65-F5344CB8AC3E}">
        <p14:creationId xmlns:p14="http://schemas.microsoft.com/office/powerpoint/2010/main" val="118324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F26D8818-715F-42B5-9297-22C0AC5B7CDA}" type="datetime1">
              <a:rPr lang="nb-NO" smtClean="0"/>
              <a:t>12.02.2025</a:t>
            </a:fld>
            <a:endParaRPr lang="nb-NO" dirty="0"/>
          </a:p>
        </p:txBody>
      </p:sp>
      <p:sp>
        <p:nvSpPr>
          <p:cNvPr id="5" name="Footer Placeholder 4"/>
          <p:cNvSpPr>
            <a:spLocks noGrp="1"/>
          </p:cNvSpPr>
          <p:nvPr>
            <p:ph type="ftr" sz="quarter" idx="11"/>
          </p:nvPr>
        </p:nvSpPr>
        <p:spPr/>
        <p:txBody>
          <a:bodyPr/>
          <a:lstStyle/>
          <a:p>
            <a:endParaRPr lang="nb-NO" dirty="0"/>
          </a:p>
        </p:txBody>
      </p:sp>
      <p:sp>
        <p:nvSpPr>
          <p:cNvPr id="6" name="Slide Number Placeholder 5"/>
          <p:cNvSpPr>
            <a:spLocks noGrp="1"/>
          </p:cNvSpPr>
          <p:nvPr>
            <p:ph type="sldNum" sz="quarter" idx="12"/>
          </p:nvPr>
        </p:nvSpPr>
        <p:spPr/>
        <p:txBody>
          <a:bodyPr/>
          <a:lstStyle/>
          <a:p>
            <a:fld id="{4F5C4A27-82AD-4BA9-8FFB-CD11CD253D01}" type="slidenum">
              <a:rPr lang="nb-NO" smtClean="0"/>
              <a:t>‹#›</a:t>
            </a:fld>
            <a:endParaRPr lang="nb-NO" dirty="0"/>
          </a:p>
        </p:txBody>
      </p:sp>
    </p:spTree>
    <p:extLst>
      <p:ext uri="{BB962C8B-B14F-4D97-AF65-F5344CB8AC3E}">
        <p14:creationId xmlns:p14="http://schemas.microsoft.com/office/powerpoint/2010/main" val="339374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4DFF5655-2CEB-4658-8B4D-B5B46C1ACA31}" type="datetime1">
              <a:rPr lang="nb-NO" smtClean="0"/>
              <a:t>12.02.2025</a:t>
            </a:fld>
            <a:endParaRPr lang="nb-NO" dirty="0"/>
          </a:p>
        </p:txBody>
      </p:sp>
      <p:sp>
        <p:nvSpPr>
          <p:cNvPr id="5" name="Footer Placeholder 4"/>
          <p:cNvSpPr>
            <a:spLocks noGrp="1"/>
          </p:cNvSpPr>
          <p:nvPr>
            <p:ph type="ftr" sz="quarter" idx="11"/>
          </p:nvPr>
        </p:nvSpPr>
        <p:spPr/>
        <p:txBody>
          <a:bodyPr/>
          <a:lstStyle/>
          <a:p>
            <a:endParaRPr lang="nb-NO" dirty="0"/>
          </a:p>
        </p:txBody>
      </p:sp>
      <p:sp>
        <p:nvSpPr>
          <p:cNvPr id="6" name="Slide Number Placeholder 5"/>
          <p:cNvSpPr>
            <a:spLocks noGrp="1"/>
          </p:cNvSpPr>
          <p:nvPr>
            <p:ph type="sldNum" sz="quarter" idx="12"/>
          </p:nvPr>
        </p:nvSpPr>
        <p:spPr/>
        <p:txBody>
          <a:bodyPr/>
          <a:lstStyle/>
          <a:p>
            <a:fld id="{4F5C4A27-82AD-4BA9-8FFB-CD11CD253D01}" type="slidenum">
              <a:rPr lang="nb-NO" smtClean="0"/>
              <a:t>‹#›</a:t>
            </a:fld>
            <a:endParaRPr lang="nb-NO" dirty="0"/>
          </a:p>
        </p:txBody>
      </p:sp>
    </p:spTree>
    <p:extLst>
      <p:ext uri="{BB962C8B-B14F-4D97-AF65-F5344CB8AC3E}">
        <p14:creationId xmlns:p14="http://schemas.microsoft.com/office/powerpoint/2010/main" val="20987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311C145A-0E17-41A7-8681-4120A130C2A3}" type="datetime1">
              <a:rPr lang="nb-NO" smtClean="0"/>
              <a:t>12.02.2025</a:t>
            </a:fld>
            <a:endParaRPr lang="nb-NO" dirty="0"/>
          </a:p>
        </p:txBody>
      </p:sp>
      <p:sp>
        <p:nvSpPr>
          <p:cNvPr id="5" name="Footer Placeholder 4"/>
          <p:cNvSpPr>
            <a:spLocks noGrp="1"/>
          </p:cNvSpPr>
          <p:nvPr>
            <p:ph type="ftr" sz="quarter" idx="11"/>
          </p:nvPr>
        </p:nvSpPr>
        <p:spPr/>
        <p:txBody>
          <a:bodyPr/>
          <a:lstStyle/>
          <a:p>
            <a:endParaRPr lang="nb-NO" dirty="0"/>
          </a:p>
        </p:txBody>
      </p:sp>
      <p:sp>
        <p:nvSpPr>
          <p:cNvPr id="6" name="Slide Number Placeholder 5"/>
          <p:cNvSpPr>
            <a:spLocks noGrp="1"/>
          </p:cNvSpPr>
          <p:nvPr>
            <p:ph type="sldNum" sz="quarter" idx="12"/>
          </p:nvPr>
        </p:nvSpPr>
        <p:spPr/>
        <p:txBody>
          <a:bodyPr/>
          <a:lstStyle/>
          <a:p>
            <a:fld id="{4F5C4A27-82AD-4BA9-8FFB-CD11CD253D01}" type="slidenum">
              <a:rPr lang="nb-NO" smtClean="0"/>
              <a:t>‹#›</a:t>
            </a:fld>
            <a:endParaRPr lang="nb-NO" dirty="0"/>
          </a:p>
        </p:txBody>
      </p:sp>
    </p:spTree>
    <p:extLst>
      <p:ext uri="{BB962C8B-B14F-4D97-AF65-F5344CB8AC3E}">
        <p14:creationId xmlns:p14="http://schemas.microsoft.com/office/powerpoint/2010/main" val="812905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b-NO"/>
              <a:t>Klikk for å redigere tittelstil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sp>
        <p:nvSpPr>
          <p:cNvPr id="4" name="Date Placeholder 3"/>
          <p:cNvSpPr>
            <a:spLocks noGrp="1"/>
          </p:cNvSpPr>
          <p:nvPr>
            <p:ph type="dt" sz="half" idx="10"/>
          </p:nvPr>
        </p:nvSpPr>
        <p:spPr/>
        <p:txBody>
          <a:bodyPr/>
          <a:lstStyle/>
          <a:p>
            <a:fld id="{C3F4F44E-2793-49A1-BFD3-9E788318DA2B}" type="datetime1">
              <a:rPr lang="nb-NO" smtClean="0"/>
              <a:t>12.02.2025</a:t>
            </a:fld>
            <a:endParaRPr lang="nb-NO" dirty="0"/>
          </a:p>
        </p:txBody>
      </p:sp>
      <p:sp>
        <p:nvSpPr>
          <p:cNvPr id="5" name="Footer Placeholder 4"/>
          <p:cNvSpPr>
            <a:spLocks noGrp="1"/>
          </p:cNvSpPr>
          <p:nvPr>
            <p:ph type="ftr" sz="quarter" idx="11"/>
          </p:nvPr>
        </p:nvSpPr>
        <p:spPr/>
        <p:txBody>
          <a:bodyPr/>
          <a:lstStyle/>
          <a:p>
            <a:endParaRPr lang="nb-NO" dirty="0"/>
          </a:p>
        </p:txBody>
      </p:sp>
      <p:sp>
        <p:nvSpPr>
          <p:cNvPr id="6" name="Slide Number Placeholder 5"/>
          <p:cNvSpPr>
            <a:spLocks noGrp="1"/>
          </p:cNvSpPr>
          <p:nvPr>
            <p:ph type="sldNum" sz="quarter" idx="12"/>
          </p:nvPr>
        </p:nvSpPr>
        <p:spPr/>
        <p:txBody>
          <a:bodyPr/>
          <a:lstStyle/>
          <a:p>
            <a:fld id="{4F5C4A27-82AD-4BA9-8FFB-CD11CD253D01}" type="slidenum">
              <a:rPr lang="nb-NO" smtClean="0"/>
              <a:t>‹#›</a:t>
            </a:fld>
            <a:endParaRPr lang="nb-NO" dirty="0"/>
          </a:p>
        </p:txBody>
      </p:sp>
    </p:spTree>
    <p:extLst>
      <p:ext uri="{BB962C8B-B14F-4D97-AF65-F5344CB8AC3E}">
        <p14:creationId xmlns:p14="http://schemas.microsoft.com/office/powerpoint/2010/main" val="1406239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0F952871-4C33-4A0A-B38D-2B904F16A90C}" type="datetime1">
              <a:rPr lang="nb-NO" smtClean="0"/>
              <a:t>12.02.2025</a:t>
            </a:fld>
            <a:endParaRPr lang="nb-NO" dirty="0"/>
          </a:p>
        </p:txBody>
      </p:sp>
      <p:sp>
        <p:nvSpPr>
          <p:cNvPr id="6" name="Footer Placeholder 5"/>
          <p:cNvSpPr>
            <a:spLocks noGrp="1"/>
          </p:cNvSpPr>
          <p:nvPr>
            <p:ph type="ftr" sz="quarter" idx="11"/>
          </p:nvPr>
        </p:nvSpPr>
        <p:spPr/>
        <p:txBody>
          <a:bodyPr/>
          <a:lstStyle/>
          <a:p>
            <a:endParaRPr lang="nb-NO" dirty="0"/>
          </a:p>
        </p:txBody>
      </p:sp>
      <p:sp>
        <p:nvSpPr>
          <p:cNvPr id="7" name="Slide Number Placeholder 6"/>
          <p:cNvSpPr>
            <a:spLocks noGrp="1"/>
          </p:cNvSpPr>
          <p:nvPr>
            <p:ph type="sldNum" sz="quarter" idx="12"/>
          </p:nvPr>
        </p:nvSpPr>
        <p:spPr/>
        <p:txBody>
          <a:bodyPr/>
          <a:lstStyle/>
          <a:p>
            <a:fld id="{4F5C4A27-82AD-4BA9-8FFB-CD11CD253D01}" type="slidenum">
              <a:rPr lang="nb-NO" smtClean="0"/>
              <a:t>‹#›</a:t>
            </a:fld>
            <a:endParaRPr lang="nb-NO" dirty="0"/>
          </a:p>
        </p:txBody>
      </p:sp>
    </p:spTree>
    <p:extLst>
      <p:ext uri="{BB962C8B-B14F-4D97-AF65-F5344CB8AC3E}">
        <p14:creationId xmlns:p14="http://schemas.microsoft.com/office/powerpoint/2010/main" val="2134986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b-NO"/>
              <a:t>Klikk for å redigere tittelstil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Content Placeholder 3"/>
          <p:cNvSpPr>
            <a:spLocks noGrp="1"/>
          </p:cNvSpPr>
          <p:nvPr>
            <p:ph sz="half" idx="2"/>
          </p:nvPr>
        </p:nvSpPr>
        <p:spPr>
          <a:xfrm>
            <a:off x="839788" y="2505075"/>
            <a:ext cx="5157787"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Content Placeholder 5"/>
          <p:cNvSpPr>
            <a:spLocks noGrp="1"/>
          </p:cNvSpPr>
          <p:nvPr>
            <p:ph sz="quarter" idx="4"/>
          </p:nvPr>
        </p:nvSpPr>
        <p:spPr>
          <a:xfrm>
            <a:off x="6172200" y="2505075"/>
            <a:ext cx="5183188"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E9C3845C-9D8F-4208-AD2A-A2F98550B183}" type="datetime1">
              <a:rPr lang="nb-NO" smtClean="0"/>
              <a:t>12.02.2025</a:t>
            </a:fld>
            <a:endParaRPr lang="nb-NO" dirty="0"/>
          </a:p>
        </p:txBody>
      </p:sp>
      <p:sp>
        <p:nvSpPr>
          <p:cNvPr id="8" name="Footer Placeholder 7"/>
          <p:cNvSpPr>
            <a:spLocks noGrp="1"/>
          </p:cNvSpPr>
          <p:nvPr>
            <p:ph type="ftr" sz="quarter" idx="11"/>
          </p:nvPr>
        </p:nvSpPr>
        <p:spPr/>
        <p:txBody>
          <a:bodyPr/>
          <a:lstStyle/>
          <a:p>
            <a:endParaRPr lang="nb-NO" dirty="0"/>
          </a:p>
        </p:txBody>
      </p:sp>
      <p:sp>
        <p:nvSpPr>
          <p:cNvPr id="9" name="Slide Number Placeholder 8"/>
          <p:cNvSpPr>
            <a:spLocks noGrp="1"/>
          </p:cNvSpPr>
          <p:nvPr>
            <p:ph type="sldNum" sz="quarter" idx="12"/>
          </p:nvPr>
        </p:nvSpPr>
        <p:spPr/>
        <p:txBody>
          <a:bodyPr/>
          <a:lstStyle/>
          <a:p>
            <a:fld id="{4F5C4A27-82AD-4BA9-8FFB-CD11CD253D01}" type="slidenum">
              <a:rPr lang="nb-NO" smtClean="0"/>
              <a:t>‹#›</a:t>
            </a:fld>
            <a:endParaRPr lang="nb-NO" dirty="0"/>
          </a:p>
        </p:txBody>
      </p:sp>
    </p:spTree>
    <p:extLst>
      <p:ext uri="{BB962C8B-B14F-4D97-AF65-F5344CB8AC3E}">
        <p14:creationId xmlns:p14="http://schemas.microsoft.com/office/powerpoint/2010/main" val="1106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BE0AF13D-E6F6-48D9-9A27-D069A784310D}" type="datetime1">
              <a:rPr lang="nb-NO" smtClean="0"/>
              <a:t>12.02.2025</a:t>
            </a:fld>
            <a:endParaRPr lang="nb-NO" dirty="0"/>
          </a:p>
        </p:txBody>
      </p:sp>
      <p:sp>
        <p:nvSpPr>
          <p:cNvPr id="4" name="Footer Placeholder 3"/>
          <p:cNvSpPr>
            <a:spLocks noGrp="1"/>
          </p:cNvSpPr>
          <p:nvPr>
            <p:ph type="ftr" sz="quarter" idx="11"/>
          </p:nvPr>
        </p:nvSpPr>
        <p:spPr/>
        <p:txBody>
          <a:bodyPr/>
          <a:lstStyle/>
          <a:p>
            <a:endParaRPr lang="nb-NO" dirty="0"/>
          </a:p>
        </p:txBody>
      </p:sp>
      <p:sp>
        <p:nvSpPr>
          <p:cNvPr id="5" name="Slide Number Placeholder 4"/>
          <p:cNvSpPr>
            <a:spLocks noGrp="1"/>
          </p:cNvSpPr>
          <p:nvPr>
            <p:ph type="sldNum" sz="quarter" idx="12"/>
          </p:nvPr>
        </p:nvSpPr>
        <p:spPr/>
        <p:txBody>
          <a:bodyPr/>
          <a:lstStyle/>
          <a:p>
            <a:fld id="{4F5C4A27-82AD-4BA9-8FFB-CD11CD253D01}" type="slidenum">
              <a:rPr lang="nb-NO" smtClean="0"/>
              <a:t>‹#›</a:t>
            </a:fld>
            <a:endParaRPr lang="nb-NO" dirty="0"/>
          </a:p>
        </p:txBody>
      </p:sp>
    </p:spTree>
    <p:extLst>
      <p:ext uri="{BB962C8B-B14F-4D97-AF65-F5344CB8AC3E}">
        <p14:creationId xmlns:p14="http://schemas.microsoft.com/office/powerpoint/2010/main" val="174443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35A0D0-D780-4FD1-8162-F0FAD9A610AC}" type="datetime1">
              <a:rPr lang="nb-NO" smtClean="0"/>
              <a:t>12.02.2025</a:t>
            </a:fld>
            <a:endParaRPr lang="nb-NO" dirty="0"/>
          </a:p>
        </p:txBody>
      </p:sp>
      <p:sp>
        <p:nvSpPr>
          <p:cNvPr id="3" name="Footer Placeholder 2"/>
          <p:cNvSpPr>
            <a:spLocks noGrp="1"/>
          </p:cNvSpPr>
          <p:nvPr>
            <p:ph type="ftr" sz="quarter" idx="11"/>
          </p:nvPr>
        </p:nvSpPr>
        <p:spPr/>
        <p:txBody>
          <a:bodyPr/>
          <a:lstStyle/>
          <a:p>
            <a:endParaRPr lang="nb-NO" dirty="0"/>
          </a:p>
        </p:txBody>
      </p:sp>
      <p:sp>
        <p:nvSpPr>
          <p:cNvPr id="4" name="Slide Number Placeholder 3"/>
          <p:cNvSpPr>
            <a:spLocks noGrp="1"/>
          </p:cNvSpPr>
          <p:nvPr>
            <p:ph type="sldNum" sz="quarter" idx="12"/>
          </p:nvPr>
        </p:nvSpPr>
        <p:spPr/>
        <p:txBody>
          <a:bodyPr/>
          <a:lstStyle/>
          <a:p>
            <a:fld id="{4F5C4A27-82AD-4BA9-8FFB-CD11CD253D01}" type="slidenum">
              <a:rPr lang="nb-NO" smtClean="0"/>
              <a:t>‹#›</a:t>
            </a:fld>
            <a:endParaRPr lang="nb-NO" dirty="0"/>
          </a:p>
        </p:txBody>
      </p:sp>
    </p:spTree>
    <p:extLst>
      <p:ext uri="{BB962C8B-B14F-4D97-AF65-F5344CB8AC3E}">
        <p14:creationId xmlns:p14="http://schemas.microsoft.com/office/powerpoint/2010/main" val="477545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Date Placeholder 4"/>
          <p:cNvSpPr>
            <a:spLocks noGrp="1"/>
          </p:cNvSpPr>
          <p:nvPr>
            <p:ph type="dt" sz="half" idx="10"/>
          </p:nvPr>
        </p:nvSpPr>
        <p:spPr/>
        <p:txBody>
          <a:bodyPr/>
          <a:lstStyle/>
          <a:p>
            <a:fld id="{15E58163-499F-4416-BD0C-C922A1F87D6B}" type="datetime1">
              <a:rPr lang="nb-NO" smtClean="0"/>
              <a:t>12.02.2025</a:t>
            </a:fld>
            <a:endParaRPr lang="nb-NO" dirty="0"/>
          </a:p>
        </p:txBody>
      </p:sp>
      <p:sp>
        <p:nvSpPr>
          <p:cNvPr id="6" name="Footer Placeholder 5"/>
          <p:cNvSpPr>
            <a:spLocks noGrp="1"/>
          </p:cNvSpPr>
          <p:nvPr>
            <p:ph type="ftr" sz="quarter" idx="11"/>
          </p:nvPr>
        </p:nvSpPr>
        <p:spPr/>
        <p:txBody>
          <a:bodyPr/>
          <a:lstStyle/>
          <a:p>
            <a:endParaRPr lang="nb-NO" dirty="0"/>
          </a:p>
        </p:txBody>
      </p:sp>
      <p:sp>
        <p:nvSpPr>
          <p:cNvPr id="7" name="Slide Number Placeholder 6"/>
          <p:cNvSpPr>
            <a:spLocks noGrp="1"/>
          </p:cNvSpPr>
          <p:nvPr>
            <p:ph type="sldNum" sz="quarter" idx="12"/>
          </p:nvPr>
        </p:nvSpPr>
        <p:spPr/>
        <p:txBody>
          <a:bodyPr/>
          <a:lstStyle/>
          <a:p>
            <a:fld id="{4F5C4A27-82AD-4BA9-8FFB-CD11CD253D01}" type="slidenum">
              <a:rPr lang="nb-NO" smtClean="0"/>
              <a:t>‹#›</a:t>
            </a:fld>
            <a:endParaRPr lang="nb-NO" dirty="0"/>
          </a:p>
        </p:txBody>
      </p:sp>
    </p:spTree>
    <p:extLst>
      <p:ext uri="{BB962C8B-B14F-4D97-AF65-F5344CB8AC3E}">
        <p14:creationId xmlns:p14="http://schemas.microsoft.com/office/powerpoint/2010/main" val="50623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dirty="0"/>
              <a:t>Klikk ikonet for å legge til et bilde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Date Placeholder 4"/>
          <p:cNvSpPr>
            <a:spLocks noGrp="1"/>
          </p:cNvSpPr>
          <p:nvPr>
            <p:ph type="dt" sz="half" idx="10"/>
          </p:nvPr>
        </p:nvSpPr>
        <p:spPr/>
        <p:txBody>
          <a:bodyPr/>
          <a:lstStyle/>
          <a:p>
            <a:fld id="{81564133-B113-4B74-B579-88B7DA7A693D}" type="datetime1">
              <a:rPr lang="nb-NO" smtClean="0"/>
              <a:t>12.02.2025</a:t>
            </a:fld>
            <a:endParaRPr lang="nb-NO" dirty="0"/>
          </a:p>
        </p:txBody>
      </p:sp>
      <p:sp>
        <p:nvSpPr>
          <p:cNvPr id="6" name="Footer Placeholder 5"/>
          <p:cNvSpPr>
            <a:spLocks noGrp="1"/>
          </p:cNvSpPr>
          <p:nvPr>
            <p:ph type="ftr" sz="quarter" idx="11"/>
          </p:nvPr>
        </p:nvSpPr>
        <p:spPr/>
        <p:txBody>
          <a:bodyPr/>
          <a:lstStyle/>
          <a:p>
            <a:endParaRPr lang="nb-NO" dirty="0"/>
          </a:p>
        </p:txBody>
      </p:sp>
      <p:sp>
        <p:nvSpPr>
          <p:cNvPr id="7" name="Slide Number Placeholder 6"/>
          <p:cNvSpPr>
            <a:spLocks noGrp="1"/>
          </p:cNvSpPr>
          <p:nvPr>
            <p:ph type="sldNum" sz="quarter" idx="12"/>
          </p:nvPr>
        </p:nvSpPr>
        <p:spPr/>
        <p:txBody>
          <a:bodyPr/>
          <a:lstStyle/>
          <a:p>
            <a:fld id="{4F5C4A27-82AD-4BA9-8FFB-CD11CD253D01}" type="slidenum">
              <a:rPr lang="nb-NO" smtClean="0"/>
              <a:t>‹#›</a:t>
            </a:fld>
            <a:endParaRPr lang="nb-NO" dirty="0"/>
          </a:p>
        </p:txBody>
      </p:sp>
    </p:spTree>
    <p:extLst>
      <p:ext uri="{BB962C8B-B14F-4D97-AF65-F5344CB8AC3E}">
        <p14:creationId xmlns:p14="http://schemas.microsoft.com/office/powerpoint/2010/main" val="3854299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3BEB48-FE6E-4F3A-9289-CA939439917C}" type="datetime1">
              <a:rPr lang="nb-NO" smtClean="0"/>
              <a:t>12.02.2025</a:t>
            </a:fld>
            <a:endParaRPr lang="nb-NO"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5C4A27-82AD-4BA9-8FFB-CD11CD253D01}" type="slidenum">
              <a:rPr lang="nb-NO" smtClean="0"/>
              <a:t>‹#›</a:t>
            </a:fld>
            <a:endParaRPr lang="nb-NO" dirty="0"/>
          </a:p>
        </p:txBody>
      </p:sp>
    </p:spTree>
    <p:extLst>
      <p:ext uri="{BB962C8B-B14F-4D97-AF65-F5344CB8AC3E}">
        <p14:creationId xmlns:p14="http://schemas.microsoft.com/office/powerpoint/2010/main" val="305037873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port@fjellhamarfotball.no"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reningsokta.no/"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3" name="TekstSylinder 2"/>
          <p:cNvSpPr txBox="1"/>
          <p:nvPr/>
        </p:nvSpPr>
        <p:spPr>
          <a:xfrm>
            <a:off x="2386150" y="117566"/>
            <a:ext cx="7576457" cy="2492990"/>
          </a:xfrm>
          <a:prstGeom prst="rect">
            <a:avLst/>
          </a:prstGeom>
          <a:noFill/>
        </p:spPr>
        <p:txBody>
          <a:bodyPr wrap="square" rtlCol="0">
            <a:spAutoFit/>
          </a:bodyPr>
          <a:lstStyle/>
          <a:p>
            <a:pPr algn="ctr"/>
            <a:r>
              <a:rPr lang="nb-NO" sz="4400" b="1" dirty="0"/>
              <a:t>SPORTSPLAN </a:t>
            </a:r>
          </a:p>
          <a:p>
            <a:pPr algn="ctr"/>
            <a:r>
              <a:rPr lang="nb-NO" sz="2800" b="1" dirty="0"/>
              <a:t>FOR</a:t>
            </a:r>
            <a:r>
              <a:rPr lang="nb-NO" sz="2000" b="1" dirty="0"/>
              <a:t> </a:t>
            </a:r>
          </a:p>
          <a:p>
            <a:pPr algn="ctr"/>
            <a:r>
              <a:rPr lang="nb-NO" sz="2800" b="1" dirty="0"/>
              <a:t>FJELLHAMAR FOTBALLKLUBB </a:t>
            </a:r>
          </a:p>
          <a:p>
            <a:pPr algn="ctr"/>
            <a:r>
              <a:rPr lang="nb-NO" sz="2800" b="1" dirty="0"/>
              <a:t>Perioden 2024 -2026 </a:t>
            </a:r>
            <a:endParaRPr lang="nb-NO" sz="2000" b="1" dirty="0"/>
          </a:p>
          <a:p>
            <a:pPr algn="ctr"/>
            <a:endParaRPr lang="nb-NO" sz="2800" b="1" u="sng" dirty="0"/>
          </a:p>
        </p:txBody>
      </p:sp>
      <p:pic>
        <p:nvPicPr>
          <p:cNvPr id="1028" name="Picture 4" descr="Fjellhamar FK Logo [ Download - Logo - icon ]">
            <a:extLst>
              <a:ext uri="{FF2B5EF4-FFF2-40B4-BE49-F238E27FC236}">
                <a16:creationId xmlns:a16="http://schemas.microsoft.com/office/drawing/2014/main" id="{97D35CF8-3471-4AE9-878D-5AC08D0F20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7344" y="2535589"/>
            <a:ext cx="3714068" cy="3714068"/>
          </a:xfrm>
          <a:prstGeom prst="rect">
            <a:avLst/>
          </a:prstGeom>
          <a:noFill/>
          <a:extLst>
            <a:ext uri="{909E8E84-426E-40DD-AFC4-6F175D3DCCD1}">
              <a14:hiddenFill xmlns:a14="http://schemas.microsoft.com/office/drawing/2010/main">
                <a:solidFill>
                  <a:srgbClr val="FFFFFF"/>
                </a:solidFill>
              </a14:hiddenFill>
            </a:ext>
          </a:extLst>
        </p:spPr>
      </p:pic>
      <p:sp>
        <p:nvSpPr>
          <p:cNvPr id="2" name="Plassholder for lysbildenummer 1"/>
          <p:cNvSpPr>
            <a:spLocks noGrp="1"/>
          </p:cNvSpPr>
          <p:nvPr>
            <p:ph type="sldNum" sz="quarter" idx="12"/>
          </p:nvPr>
        </p:nvSpPr>
        <p:spPr/>
        <p:txBody>
          <a:bodyPr/>
          <a:lstStyle/>
          <a:p>
            <a:fld id="{4F5C4A27-82AD-4BA9-8FFB-CD11CD253D01}" type="slidenum">
              <a:rPr lang="nb-NO" smtClean="0"/>
              <a:t>1</a:t>
            </a:fld>
            <a:endParaRPr lang="nb-NO" dirty="0"/>
          </a:p>
        </p:txBody>
      </p:sp>
    </p:spTree>
    <p:extLst>
      <p:ext uri="{BB962C8B-B14F-4D97-AF65-F5344CB8AC3E}">
        <p14:creationId xmlns:p14="http://schemas.microsoft.com/office/powerpoint/2010/main" val="3454823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Sylinder 4"/>
          <p:cNvSpPr txBox="1"/>
          <p:nvPr/>
        </p:nvSpPr>
        <p:spPr>
          <a:xfrm>
            <a:off x="2337162" y="138984"/>
            <a:ext cx="7563394" cy="461665"/>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Calibri" panose="020F0502020204030204" pitchFamily="34" charset="0"/>
                <a:cs typeface="Times New Roman" panose="02020603050405020304" pitchFamily="18" charset="0"/>
              </a:rPr>
              <a:t>Målsetning: Tilrettelagt fotball  </a:t>
            </a:r>
            <a:endParaRPr lang="nb-NO" sz="2400" dirty="0">
              <a:solidFill>
                <a:schemeClr val="bg1"/>
              </a:solidFill>
            </a:endParaRPr>
          </a:p>
        </p:txBody>
      </p:sp>
      <p:sp>
        <p:nvSpPr>
          <p:cNvPr id="3" name="Rektangel 2"/>
          <p:cNvSpPr/>
          <p:nvPr/>
        </p:nvSpPr>
        <p:spPr>
          <a:xfrm>
            <a:off x="2138753" y="1285196"/>
            <a:ext cx="8281851" cy="3770263"/>
          </a:xfrm>
          <a:prstGeom prst="rect">
            <a:avLst/>
          </a:prstGeom>
        </p:spPr>
        <p:txBody>
          <a:bodyPr wrap="square">
            <a:spAutoFit/>
          </a:bodyPr>
          <a:lstStyle/>
          <a:p>
            <a:pPr>
              <a:spcBef>
                <a:spcPts val="500"/>
              </a:spcBef>
              <a:spcAft>
                <a:spcPts val="1000"/>
              </a:spcAft>
            </a:pPr>
            <a:r>
              <a:rPr lang="nb-NO" sz="1600" b="1" dirty="0">
                <a:latin typeface="Calibri" panose="020F0502020204030204" pitchFamily="34" charset="0"/>
                <a:ea typeface="Times New Roman" panose="02020603050405020304" pitchFamily="18" charset="0"/>
                <a:cs typeface="Times New Roman" panose="02020603050405020304" pitchFamily="18" charset="0"/>
              </a:rPr>
              <a:t>Fjellhamar FK’s hovedmål for tilrettelagt-lag  :</a:t>
            </a:r>
          </a:p>
          <a:p>
            <a:r>
              <a:rPr lang="nb-NO" sz="1600" b="1" dirty="0"/>
              <a:t>Skal ha et godt og tilrettelagt tilbud til alle som ønsker å spille fotball </a:t>
            </a:r>
            <a:r>
              <a:rPr lang="nb-NO" sz="1600" b="1" dirty="0">
                <a:ea typeface="Times New Roman" panose="02020603050405020304" pitchFamily="18" charset="0"/>
                <a:cs typeface="Times New Roman" panose="02020603050405020304" pitchFamily="18" charset="0"/>
              </a:rPr>
              <a:t>.</a:t>
            </a:r>
          </a:p>
          <a:p>
            <a:pPr marL="342900" indent="-342900">
              <a:buFont typeface="+mj-lt"/>
              <a:buAutoNum type="arabicPeriod"/>
            </a:pPr>
            <a:endParaRPr lang="nb-NO" sz="1400" dirty="0">
              <a:ea typeface="Times New Roman" panose="02020603050405020304" pitchFamily="18" charset="0"/>
              <a:cs typeface="Times New Roman" panose="02020603050405020304" pitchFamily="18" charset="0"/>
            </a:endParaRPr>
          </a:p>
          <a:p>
            <a:pPr marL="342900" indent="-342900">
              <a:buFont typeface="+mj-lt"/>
              <a:buAutoNum type="arabicPeriod"/>
            </a:pPr>
            <a:r>
              <a:rPr lang="nb-NO" sz="1400" dirty="0">
                <a:ea typeface="Times New Roman" panose="02020603050405020304" pitchFamily="18" charset="0"/>
                <a:cs typeface="Times New Roman" panose="02020603050405020304" pitchFamily="18" charset="0"/>
              </a:rPr>
              <a:t>Gi alle spillerne en gode fotballopplevelser preget av trygghet, mestring og trivsel gjennom både trening og kamp.</a:t>
            </a:r>
          </a:p>
          <a:p>
            <a:pPr marL="342900" indent="-342900">
              <a:buFontTx/>
              <a:buAutoNum type="arabicPeriod" startAt="2"/>
            </a:pPr>
            <a:endParaRPr lang="nb-NO" sz="1050" dirty="0">
              <a:ea typeface="Times New Roman" panose="02020603050405020304" pitchFamily="18" charset="0"/>
              <a:cs typeface="Times New Roman" panose="02020603050405020304" pitchFamily="18" charset="0"/>
            </a:endParaRPr>
          </a:p>
          <a:p>
            <a:pPr marL="342900" indent="-342900">
              <a:buAutoNum type="arabicPeriod" startAt="2"/>
            </a:pPr>
            <a:r>
              <a:rPr lang="nb-NO" sz="1400" dirty="0"/>
              <a:t>Skal delta i stjerneserien og delta på cuper etter ønske.</a:t>
            </a:r>
          </a:p>
          <a:p>
            <a:pPr marL="342900" indent="-342900">
              <a:buAutoNum type="arabicPeriod" startAt="2"/>
            </a:pPr>
            <a:endParaRPr lang="nb-NO" sz="1050" dirty="0"/>
          </a:p>
          <a:p>
            <a:pPr marL="342900" indent="-342900">
              <a:buAutoNum type="arabicPeriod" startAt="2"/>
            </a:pPr>
            <a:r>
              <a:rPr lang="nb-NO" sz="1400" dirty="0"/>
              <a:t>Har utetrening 1 gang pr. uke på Minibanen på Fjellhamar stadion. Laget vil også fra januar til påske hvert år disponere innetid i en gymsal 1,5 time pr uke.  </a:t>
            </a:r>
          </a:p>
          <a:p>
            <a:pPr marL="342900" indent="-342900">
              <a:buAutoNum type="arabicPeriod" startAt="2"/>
            </a:pPr>
            <a:endParaRPr lang="nb-NO" sz="1050" dirty="0">
              <a:ea typeface="Times New Roman" panose="02020603050405020304" pitchFamily="18" charset="0"/>
              <a:cs typeface="Times New Roman" panose="02020603050405020304" pitchFamily="18" charset="0"/>
            </a:endParaRPr>
          </a:p>
          <a:p>
            <a:pPr marL="342900" indent="-342900">
              <a:buAutoNum type="arabicPeriod" startAt="2"/>
            </a:pPr>
            <a:r>
              <a:rPr lang="nb-NO" sz="1400" dirty="0">
                <a:ea typeface="Times New Roman" panose="02020603050405020304" pitchFamily="18" charset="0"/>
                <a:cs typeface="Times New Roman" panose="02020603050405020304" pitchFamily="18" charset="0"/>
              </a:rPr>
              <a:t>Bidra til å utvikle det hele mennesket i henhold til NFF’s Fair Play program.</a:t>
            </a:r>
          </a:p>
          <a:p>
            <a:pPr marL="342900" indent="-342900">
              <a:buAutoNum type="arabicPeriod" startAt="2"/>
            </a:pPr>
            <a:endParaRPr lang="nb-NO" sz="1050" dirty="0">
              <a:ea typeface="Times New Roman" panose="02020603050405020304" pitchFamily="18" charset="0"/>
              <a:cs typeface="Times New Roman" panose="02020603050405020304" pitchFamily="18" charset="0"/>
            </a:endParaRPr>
          </a:p>
          <a:p>
            <a:pPr marL="342900" indent="-342900">
              <a:buAutoNum type="arabicPeriod" startAt="2"/>
            </a:pPr>
            <a:r>
              <a:rPr lang="nb-NO" sz="1400" dirty="0">
                <a:ea typeface="Times New Roman" panose="02020603050405020304" pitchFamily="18" charset="0"/>
                <a:cs typeface="Times New Roman" panose="02020603050405020304" pitchFamily="18" charset="0"/>
              </a:rPr>
              <a:t>Unified-lag drives basert på frivillighet.</a:t>
            </a:r>
          </a:p>
          <a:p>
            <a:pPr>
              <a:spcBef>
                <a:spcPts val="500"/>
              </a:spcBef>
              <a:spcAft>
                <a:spcPts val="1000"/>
              </a:spcAft>
            </a:pPr>
            <a:endParaRPr lang="nb-NO" sz="1400" dirty="0">
              <a:latin typeface="Calibri" panose="020F0502020204030204" pitchFamily="34" charset="0"/>
              <a:ea typeface="Times New Roman" panose="02020603050405020304" pitchFamily="18" charset="0"/>
              <a:cs typeface="Times New Roman" panose="02020603050405020304" pitchFamily="18" charset="0"/>
            </a:endParaRPr>
          </a:p>
          <a:p>
            <a:pPr>
              <a:spcBef>
                <a:spcPts val="500"/>
              </a:spcBef>
              <a:spcAft>
                <a:spcPts val="1000"/>
              </a:spcAft>
            </a:pPr>
            <a:endParaRPr lang="nb-NO" sz="1400"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2" name="Picture 4" descr="Fjellhamar FK Logo [ Download - Logo - icon ]">
            <a:extLst>
              <a:ext uri="{FF2B5EF4-FFF2-40B4-BE49-F238E27FC236}">
                <a16:creationId xmlns:a16="http://schemas.microsoft.com/office/drawing/2014/main" id="{90D16DE4-A940-4550-AACC-17F9B8BF3B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Fjellhamar FK Logo [ Download - Logo - icon ]">
            <a:extLst>
              <a:ext uri="{FF2B5EF4-FFF2-40B4-BE49-F238E27FC236}">
                <a16:creationId xmlns:a16="http://schemas.microsoft.com/office/drawing/2014/main" id="{2B83787F-D39E-43BB-BFFF-EC23956595E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4" name="Plassholder for lysbildenummer 3"/>
          <p:cNvSpPr>
            <a:spLocks noGrp="1"/>
          </p:cNvSpPr>
          <p:nvPr>
            <p:ph type="sldNum" sz="quarter" idx="12"/>
          </p:nvPr>
        </p:nvSpPr>
        <p:spPr/>
        <p:txBody>
          <a:bodyPr/>
          <a:lstStyle/>
          <a:p>
            <a:fld id="{4F5C4A27-82AD-4BA9-8FFB-CD11CD253D01}" type="slidenum">
              <a:rPr lang="nb-NO" smtClean="0"/>
              <a:t>10</a:t>
            </a:fld>
            <a:endParaRPr lang="nb-NO" dirty="0"/>
          </a:p>
        </p:txBody>
      </p:sp>
    </p:spTree>
    <p:extLst>
      <p:ext uri="{BB962C8B-B14F-4D97-AF65-F5344CB8AC3E}">
        <p14:creationId xmlns:p14="http://schemas.microsoft.com/office/powerpoint/2010/main" val="637942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Sylinder 4"/>
          <p:cNvSpPr txBox="1"/>
          <p:nvPr/>
        </p:nvSpPr>
        <p:spPr>
          <a:xfrm>
            <a:off x="2337162" y="138984"/>
            <a:ext cx="7563394" cy="461665"/>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Calibri" panose="020F0502020204030204" pitchFamily="34" charset="0"/>
                <a:cs typeface="Times New Roman" panose="02020603050405020304" pitchFamily="18" charset="0"/>
              </a:rPr>
              <a:t>Målsetning: Keeperutvikling </a:t>
            </a:r>
            <a:endParaRPr lang="nb-NO" sz="2400" dirty="0">
              <a:solidFill>
                <a:schemeClr val="bg1"/>
              </a:solidFill>
            </a:endParaRPr>
          </a:p>
        </p:txBody>
      </p:sp>
      <p:sp>
        <p:nvSpPr>
          <p:cNvPr id="3" name="Rektangel 2"/>
          <p:cNvSpPr/>
          <p:nvPr/>
        </p:nvSpPr>
        <p:spPr>
          <a:xfrm>
            <a:off x="2138753" y="1285196"/>
            <a:ext cx="8281851" cy="6370975"/>
          </a:xfrm>
          <a:prstGeom prst="rect">
            <a:avLst/>
          </a:prstGeom>
        </p:spPr>
        <p:txBody>
          <a:bodyPr wrap="square">
            <a:spAutoFit/>
          </a:bodyPr>
          <a:lstStyle/>
          <a:p>
            <a:pPr>
              <a:spcBef>
                <a:spcPts val="500"/>
              </a:spcBef>
              <a:spcAft>
                <a:spcPts val="1000"/>
              </a:spcAft>
            </a:pPr>
            <a:r>
              <a:rPr lang="nb-NO" sz="1600" b="1" dirty="0">
                <a:latin typeface="Calibri" panose="020F0502020204030204" pitchFamily="34" charset="0"/>
                <a:ea typeface="Times New Roman" panose="02020603050405020304" pitchFamily="18" charset="0"/>
                <a:cs typeface="Times New Roman" panose="02020603050405020304" pitchFamily="18" charset="0"/>
              </a:rPr>
              <a:t>Fjellhamar FK’s hovedmål for Keeperutvikling :</a:t>
            </a:r>
          </a:p>
          <a:p>
            <a:pPr>
              <a:spcBef>
                <a:spcPts val="500"/>
              </a:spcBef>
              <a:spcAft>
                <a:spcPts val="1000"/>
              </a:spcAft>
            </a:pPr>
            <a:r>
              <a:rPr lang="nb-NO" sz="1600" b="1" dirty="0">
                <a:ea typeface="Times New Roman" panose="02020603050405020304" pitchFamily="18" charset="0"/>
                <a:cs typeface="Times New Roman" panose="02020603050405020304" pitchFamily="18" charset="0"/>
              </a:rPr>
              <a:t>Vi skal være en utviklingsorientert klubb, som skal sørge for at keeperne får det fokuset de fortjener.</a:t>
            </a:r>
          </a:p>
          <a:p>
            <a:pPr marL="342900" indent="-342900">
              <a:spcBef>
                <a:spcPts val="500"/>
              </a:spcBef>
              <a:spcAft>
                <a:spcPts val="1000"/>
              </a:spcAft>
              <a:buAutoNum type="arabicPeriod"/>
            </a:pPr>
            <a:r>
              <a:rPr lang="nb-NO" sz="1400" dirty="0">
                <a:ea typeface="Times New Roman" panose="02020603050405020304" pitchFamily="18" charset="0"/>
                <a:cs typeface="Times New Roman" panose="02020603050405020304" pitchFamily="18" charset="0"/>
              </a:rPr>
              <a:t>Klubben skal ha en keeperansvarlig som sportslig utvalg engasjere på årsbasis. Vedkommende presenteres på klubbens hjemmeside under sportslig virksomhet. </a:t>
            </a:r>
          </a:p>
          <a:p>
            <a:pPr marL="342900" indent="-342900">
              <a:spcBef>
                <a:spcPts val="500"/>
              </a:spcBef>
              <a:spcAft>
                <a:spcPts val="1000"/>
              </a:spcAft>
              <a:buAutoNum type="arabicPeriod"/>
            </a:pPr>
            <a:r>
              <a:rPr lang="nb-NO" sz="1400" dirty="0">
                <a:ea typeface="Times New Roman" panose="02020603050405020304" pitchFamily="18" charset="0"/>
                <a:cs typeface="Times New Roman" panose="02020603050405020304" pitchFamily="18" charset="0"/>
              </a:rPr>
              <a:t>Keeperansvarlig skal lage en keeperplan for utviklingen av våre keepere. </a:t>
            </a:r>
          </a:p>
          <a:p>
            <a:pPr marL="342900" indent="-342900">
              <a:spcBef>
                <a:spcPts val="500"/>
              </a:spcBef>
              <a:spcAft>
                <a:spcPts val="1000"/>
              </a:spcAft>
              <a:buAutoNum type="arabicPeriod"/>
            </a:pPr>
            <a:r>
              <a:rPr lang="nb-NO" sz="1400" dirty="0">
                <a:ea typeface="Times New Roman" panose="02020603050405020304" pitchFamily="18" charset="0"/>
                <a:cs typeface="Times New Roman" panose="02020603050405020304" pitchFamily="18" charset="0"/>
              </a:rPr>
              <a:t>Spillere fra de er 10 år skal ha tilbud om en økt ( 1,5 t ) i uka med teknisk keepertrening. </a:t>
            </a:r>
          </a:p>
          <a:p>
            <a:pPr marL="342900" indent="-342900">
              <a:spcBef>
                <a:spcPts val="500"/>
              </a:spcBef>
              <a:spcAft>
                <a:spcPts val="1000"/>
              </a:spcAft>
              <a:buAutoNum type="arabicPeriod"/>
            </a:pPr>
            <a:r>
              <a:rPr lang="nb-NO" sz="1400" dirty="0">
                <a:ea typeface="Times New Roman" panose="02020603050405020304" pitchFamily="18" charset="0"/>
                <a:cs typeface="Times New Roman" panose="02020603050405020304" pitchFamily="18" charset="0"/>
              </a:rPr>
              <a:t>Keeperansvarlig skal sørge for at foreldretrenere/ hjelpetrenere lærer seg keeperøvelser slik at keeperen kan få egne økter i forbindelse med lagstreningene.</a:t>
            </a:r>
          </a:p>
          <a:p>
            <a:pPr marL="342900" indent="-342900">
              <a:spcBef>
                <a:spcPts val="500"/>
              </a:spcBef>
              <a:spcAft>
                <a:spcPts val="1000"/>
              </a:spcAft>
              <a:buAutoNum type="arabicPeriod"/>
            </a:pPr>
            <a:r>
              <a:rPr lang="nb-NO" sz="1400" dirty="0">
                <a:ea typeface="Times New Roman" panose="02020603050405020304" pitchFamily="18" charset="0"/>
                <a:cs typeface="Times New Roman" panose="02020603050405020304" pitchFamily="18" charset="0"/>
              </a:rPr>
              <a:t>Keeperen skal være aktiv i lagsøktene som utespillere i forbindelse med oppvarming og tekniske øvelser og pasningsøvelser for å bli god med bena. </a:t>
            </a:r>
          </a:p>
          <a:p>
            <a:pPr marL="342900" indent="-342900">
              <a:spcBef>
                <a:spcPts val="500"/>
              </a:spcBef>
              <a:spcAft>
                <a:spcPts val="1000"/>
              </a:spcAft>
              <a:buAutoNum type="arabicPeriod"/>
            </a:pPr>
            <a:r>
              <a:rPr lang="nb-NO" sz="1400" dirty="0">
                <a:ea typeface="Times New Roman" panose="02020603050405020304" pitchFamily="18" charset="0"/>
                <a:cs typeface="Times New Roman" panose="02020603050405020304" pitchFamily="18" charset="0"/>
              </a:rPr>
              <a:t>Keeperansvarlig skal gjennom sesongen arrangere et par keeper-lørdager/søndager med varierende temaer. </a:t>
            </a:r>
          </a:p>
          <a:p>
            <a:pPr marL="342900" indent="-342900">
              <a:spcBef>
                <a:spcPts val="500"/>
              </a:spcBef>
              <a:spcAft>
                <a:spcPts val="1000"/>
              </a:spcAft>
              <a:buAutoNum type="arabicPeriod"/>
            </a:pPr>
            <a:r>
              <a:rPr lang="nb-NO" sz="1400" dirty="0">
                <a:ea typeface="Times New Roman" panose="02020603050405020304" pitchFamily="18" charset="0"/>
                <a:cs typeface="Times New Roman" panose="02020603050405020304" pitchFamily="18" charset="0"/>
              </a:rPr>
              <a:t>Før kampsesongen og i sesong skal tilrettelagtlaget også få instruksjoner fra keepertrener. ( 2 økter )   </a:t>
            </a:r>
          </a:p>
          <a:p>
            <a:pPr marL="342900" indent="-342900">
              <a:spcBef>
                <a:spcPts val="500"/>
              </a:spcBef>
              <a:spcAft>
                <a:spcPts val="1000"/>
              </a:spcAft>
              <a:buAutoNum type="arabicPeriod"/>
            </a:pPr>
            <a:r>
              <a:rPr lang="nb-NO" sz="1400" dirty="0">
                <a:ea typeface="Times New Roman" panose="02020603050405020304" pitchFamily="18" charset="0"/>
                <a:cs typeface="Times New Roman" panose="02020603050405020304" pitchFamily="18" charset="0"/>
              </a:rPr>
              <a:t>Bidra til å utvikle keepere til Fjellhamar FK’s seniorlag.</a:t>
            </a:r>
          </a:p>
          <a:p>
            <a:pPr marL="342900" indent="-342900">
              <a:spcBef>
                <a:spcPts val="500"/>
              </a:spcBef>
              <a:spcAft>
                <a:spcPts val="1000"/>
              </a:spcAft>
              <a:buAutoNum type="arabicPeriod"/>
            </a:pPr>
            <a:r>
              <a:rPr lang="nb-NO" sz="1400" dirty="0">
                <a:ea typeface="Times New Roman" panose="02020603050405020304" pitchFamily="18" charset="0"/>
                <a:cs typeface="Times New Roman" panose="02020603050405020304" pitchFamily="18" charset="0"/>
              </a:rPr>
              <a:t>Bidra til å utvikle det hele mennesket i henhold til NFF’s Fair Play program.</a:t>
            </a:r>
          </a:p>
          <a:p>
            <a:pPr>
              <a:spcBef>
                <a:spcPts val="500"/>
              </a:spcBef>
              <a:spcAft>
                <a:spcPts val="1000"/>
              </a:spcAft>
            </a:pPr>
            <a:endParaRPr lang="nb-NO" sz="1400" dirty="0">
              <a:latin typeface="Calibri" panose="020F0502020204030204" pitchFamily="34" charset="0"/>
              <a:ea typeface="Times New Roman" panose="02020603050405020304" pitchFamily="18" charset="0"/>
              <a:cs typeface="Times New Roman" panose="02020603050405020304" pitchFamily="18" charset="0"/>
            </a:endParaRPr>
          </a:p>
          <a:p>
            <a:pPr>
              <a:spcBef>
                <a:spcPts val="500"/>
              </a:spcBef>
              <a:spcAft>
                <a:spcPts val="1000"/>
              </a:spcAft>
            </a:pPr>
            <a:endParaRPr lang="nb-NO" sz="1400"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2" name="Picture 4" descr="Fjellhamar FK Logo [ Download - Logo - icon ]">
            <a:extLst>
              <a:ext uri="{FF2B5EF4-FFF2-40B4-BE49-F238E27FC236}">
                <a16:creationId xmlns:a16="http://schemas.microsoft.com/office/drawing/2014/main" id="{90D16DE4-A940-4550-AACC-17F9B8BF3B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Fjellhamar FK Logo [ Download - Logo - icon ]">
            <a:extLst>
              <a:ext uri="{FF2B5EF4-FFF2-40B4-BE49-F238E27FC236}">
                <a16:creationId xmlns:a16="http://schemas.microsoft.com/office/drawing/2014/main" id="{2B83787F-D39E-43BB-BFFF-EC23956595E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4" name="Plassholder for lysbildenummer 3"/>
          <p:cNvSpPr>
            <a:spLocks noGrp="1"/>
          </p:cNvSpPr>
          <p:nvPr>
            <p:ph type="sldNum" sz="quarter" idx="12"/>
          </p:nvPr>
        </p:nvSpPr>
        <p:spPr/>
        <p:txBody>
          <a:bodyPr/>
          <a:lstStyle/>
          <a:p>
            <a:fld id="{4F5C4A27-82AD-4BA9-8FFB-CD11CD253D01}" type="slidenum">
              <a:rPr lang="nb-NO" smtClean="0"/>
              <a:t>11</a:t>
            </a:fld>
            <a:endParaRPr lang="nb-NO" dirty="0"/>
          </a:p>
        </p:txBody>
      </p:sp>
    </p:spTree>
    <p:extLst>
      <p:ext uri="{BB962C8B-B14F-4D97-AF65-F5344CB8AC3E}">
        <p14:creationId xmlns:p14="http://schemas.microsoft.com/office/powerpoint/2010/main" val="238318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B7D050-CB6E-0C74-CB8B-2DABF43FA495}"/>
            </a:ext>
          </a:extLst>
        </p:cNvPr>
        <p:cNvGrpSpPr/>
        <p:nvPr/>
      </p:nvGrpSpPr>
      <p:grpSpPr>
        <a:xfrm>
          <a:off x="0" y="0"/>
          <a:ext cx="0" cy="0"/>
          <a:chOff x="0" y="0"/>
          <a:chExt cx="0" cy="0"/>
        </a:xfrm>
      </p:grpSpPr>
      <p:sp>
        <p:nvSpPr>
          <p:cNvPr id="5" name="TekstSylinder 4">
            <a:extLst>
              <a:ext uri="{FF2B5EF4-FFF2-40B4-BE49-F238E27FC236}">
                <a16:creationId xmlns:a16="http://schemas.microsoft.com/office/drawing/2014/main" id="{B55918FF-6F65-CABD-2D46-E07599519E2A}"/>
              </a:ext>
            </a:extLst>
          </p:cNvPr>
          <p:cNvSpPr txBox="1"/>
          <p:nvPr/>
        </p:nvSpPr>
        <p:spPr>
          <a:xfrm>
            <a:off x="2337162" y="138984"/>
            <a:ext cx="7563394" cy="461665"/>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Calibri" panose="020F0502020204030204" pitchFamily="34" charset="0"/>
                <a:cs typeface="Times New Roman" panose="02020603050405020304" pitchFamily="18" charset="0"/>
              </a:rPr>
              <a:t>Målsetning: Dommere </a:t>
            </a:r>
            <a:endParaRPr lang="nb-NO" sz="2400" dirty="0">
              <a:solidFill>
                <a:schemeClr val="bg1"/>
              </a:solidFill>
            </a:endParaRPr>
          </a:p>
        </p:txBody>
      </p:sp>
      <p:sp>
        <p:nvSpPr>
          <p:cNvPr id="3" name="Rektangel 2">
            <a:extLst>
              <a:ext uri="{FF2B5EF4-FFF2-40B4-BE49-F238E27FC236}">
                <a16:creationId xmlns:a16="http://schemas.microsoft.com/office/drawing/2014/main" id="{FFFB9076-4CE0-E974-212A-B4733854C3B5}"/>
              </a:ext>
            </a:extLst>
          </p:cNvPr>
          <p:cNvSpPr/>
          <p:nvPr/>
        </p:nvSpPr>
        <p:spPr>
          <a:xfrm>
            <a:off x="347876" y="937379"/>
            <a:ext cx="11541966" cy="5601533"/>
          </a:xfrm>
          <a:prstGeom prst="rect">
            <a:avLst/>
          </a:prstGeom>
        </p:spPr>
        <p:txBody>
          <a:bodyPr wrap="square">
            <a:spAutoFit/>
          </a:bodyPr>
          <a:lstStyle/>
          <a:p>
            <a:pPr>
              <a:spcBef>
                <a:spcPts val="500"/>
              </a:spcBef>
              <a:spcAft>
                <a:spcPts val="1000"/>
              </a:spcAft>
            </a:pPr>
            <a:r>
              <a:rPr lang="nb-NO" sz="1400" b="1" dirty="0">
                <a:latin typeface="Calibri" panose="020F0502020204030204" pitchFamily="34" charset="0"/>
                <a:ea typeface="Times New Roman" panose="02020603050405020304" pitchFamily="18" charset="0"/>
                <a:cs typeface="Times New Roman" panose="02020603050405020304" pitchFamily="18" charset="0"/>
              </a:rPr>
              <a:t>Fjellhamar </a:t>
            </a:r>
            <a:r>
              <a:rPr lang="nb-NO" sz="1400" b="1" dirty="0" err="1">
                <a:latin typeface="Calibri" panose="020F0502020204030204" pitchFamily="34" charset="0"/>
                <a:ea typeface="Times New Roman" panose="02020603050405020304" pitchFamily="18" charset="0"/>
                <a:cs typeface="Times New Roman" panose="02020603050405020304" pitchFamily="18" charset="0"/>
              </a:rPr>
              <a:t>FK’s</a:t>
            </a:r>
            <a:r>
              <a:rPr lang="nb-NO" sz="1400" b="1" dirty="0">
                <a:latin typeface="Calibri" panose="020F0502020204030204" pitchFamily="34" charset="0"/>
                <a:ea typeface="Times New Roman" panose="02020603050405020304" pitchFamily="18" charset="0"/>
                <a:cs typeface="Times New Roman" panose="02020603050405020304" pitchFamily="18" charset="0"/>
              </a:rPr>
              <a:t> mål for dommerutvikling:</a:t>
            </a:r>
          </a:p>
          <a:p>
            <a:pPr>
              <a:spcBef>
                <a:spcPts val="500"/>
              </a:spcBef>
              <a:spcAft>
                <a:spcPts val="1000"/>
              </a:spcAft>
            </a:pPr>
            <a:r>
              <a:rPr lang="nb-NO" sz="1400" b="1" dirty="0">
                <a:ea typeface="Times New Roman" panose="02020603050405020304" pitchFamily="18" charset="0"/>
                <a:cs typeface="Times New Roman" panose="02020603050405020304" pitchFamily="18" charset="0"/>
              </a:rPr>
              <a:t>Dommerutvikling og rekruttering av dommere har vært og vil være et satsningsområde for Fjellhamar FK.  Sportslig leder i klubben er overordnet ansvarlig for driften av dommere, mens den daglige oppfølgningen utøves av en dommerkoordinator. </a:t>
            </a:r>
          </a:p>
          <a:p>
            <a:pPr>
              <a:spcBef>
                <a:spcPts val="500"/>
              </a:spcBef>
              <a:spcAft>
                <a:spcPts val="1000"/>
              </a:spcAft>
            </a:pPr>
            <a:r>
              <a:rPr lang="nb-NO" sz="1400" dirty="0">
                <a:ea typeface="Times New Roman" panose="02020603050405020304" pitchFamily="18" charset="0"/>
                <a:cs typeface="Times New Roman" panose="02020603050405020304" pitchFamily="18" charset="0"/>
              </a:rPr>
              <a:t>* Kompetanseutviklingen skjer gjennom årlige 5er- og 7er klubbdommerkurs for alle spillere i klubben som når en alder på 13 år. Det kjøres adskilte gutte- og </a:t>
            </a:r>
            <a:r>
              <a:rPr lang="nb-NO" sz="1400" dirty="0" err="1">
                <a:ea typeface="Times New Roman" panose="02020603050405020304" pitchFamily="18" charset="0"/>
                <a:cs typeface="Times New Roman" panose="02020603050405020304" pitchFamily="18" charset="0"/>
              </a:rPr>
              <a:t>jentekurs</a:t>
            </a:r>
            <a:r>
              <a:rPr lang="nb-NO" sz="1400" dirty="0">
                <a:ea typeface="Times New Roman" panose="02020603050405020304" pitchFamily="18" charset="0"/>
                <a:cs typeface="Times New Roman" panose="02020603050405020304" pitchFamily="18" charset="0"/>
              </a:rPr>
              <a:t> for å holde antall kurselever så lavt som mulig pr. kurs. Normalt så kjøres klubbdommerkursene i nær tilknytning til sesongstart i barnefotballen på våren. Dommerkoordinator er instruktør på dette kurset. </a:t>
            </a:r>
          </a:p>
          <a:p>
            <a:pPr>
              <a:spcBef>
                <a:spcPts val="500"/>
              </a:spcBef>
              <a:spcAft>
                <a:spcPts val="1000"/>
              </a:spcAft>
            </a:pPr>
            <a:r>
              <a:rPr lang="nb-NO" sz="1400" dirty="0">
                <a:ea typeface="Times New Roman" panose="02020603050405020304" pitchFamily="18" charset="0"/>
                <a:cs typeface="Times New Roman" panose="02020603050405020304" pitchFamily="18" charset="0"/>
              </a:rPr>
              <a:t>* 9er kurs gjennomføres ofte i samarbeid med Lørenskog IF og Kurland FK, som vi også har et dommersamarbeid med for å gjøre utdanning og gjennomføring av kamper så solid som mulig. </a:t>
            </a:r>
          </a:p>
          <a:p>
            <a:pPr>
              <a:spcBef>
                <a:spcPts val="500"/>
              </a:spcBef>
              <a:spcAft>
                <a:spcPts val="1000"/>
              </a:spcAft>
            </a:pPr>
            <a:r>
              <a:rPr lang="nb-NO" sz="1400" dirty="0">
                <a:ea typeface="Times New Roman" panose="02020603050405020304" pitchFamily="18" charset="0"/>
                <a:cs typeface="Times New Roman" panose="02020603050405020304" pitchFamily="18" charset="0"/>
              </a:rPr>
              <a:t>* 11er kurs gjennomføres i regi av </a:t>
            </a:r>
            <a:r>
              <a:rPr lang="nb-NO" sz="1400">
                <a:ea typeface="Times New Roman" panose="02020603050405020304" pitchFamily="18" charset="0"/>
                <a:cs typeface="Times New Roman" panose="02020603050405020304" pitchFamily="18" charset="0"/>
              </a:rPr>
              <a:t>kretsen ca. </a:t>
            </a:r>
            <a:r>
              <a:rPr lang="nb-NO" sz="1400" dirty="0">
                <a:ea typeface="Times New Roman" panose="02020603050405020304" pitchFamily="18" charset="0"/>
                <a:cs typeface="Times New Roman" panose="02020603050405020304" pitchFamily="18" charset="0"/>
              </a:rPr>
              <a:t>2 ganger pr år. Fjellhamar FK har en ambisjon om å øke antall 11er dommere i klubben siden det antallet ikke er tilstrekkelig pr nå. </a:t>
            </a:r>
          </a:p>
          <a:p>
            <a:pPr>
              <a:spcBef>
                <a:spcPts val="500"/>
              </a:spcBef>
              <a:spcAft>
                <a:spcPts val="1000"/>
              </a:spcAft>
            </a:pPr>
            <a:r>
              <a:rPr lang="nb-NO" sz="1400" dirty="0">
                <a:ea typeface="Times New Roman" panose="02020603050405020304" pitchFamily="18" charset="0"/>
                <a:cs typeface="Times New Roman" panose="02020603050405020304" pitchFamily="18" charset="0"/>
              </a:rPr>
              <a:t>* Daglig oppfølgning av dommerne skjer via mentorering på feltet før, under og etter kampene. Dette blir i stor grad gjort av sportslig leder og dommerkoordinator. Fra sesongen 2025 har Fjellhamar FK blitt valgt ut til å delta på en pilot i regi av NFF der man skal bruke senior- og juniorspillere som mentorer. Det blir i regi av NFF gjennomført veileder og klubbdommerkurs på mentorene før sesongstart. </a:t>
            </a:r>
            <a:endParaRPr lang="nb-NO" sz="1400" b="1" dirty="0">
              <a:ea typeface="Times New Roman" panose="02020603050405020304" pitchFamily="18" charset="0"/>
              <a:cs typeface="Times New Roman" panose="02020603050405020304" pitchFamily="18" charset="0"/>
            </a:endParaRPr>
          </a:p>
          <a:p>
            <a:pPr>
              <a:spcBef>
                <a:spcPts val="500"/>
              </a:spcBef>
              <a:spcAft>
                <a:spcPts val="1000"/>
              </a:spcAft>
            </a:pPr>
            <a:r>
              <a:rPr lang="nb-NO" sz="1400" dirty="0">
                <a:ea typeface="Times New Roman" panose="02020603050405020304" pitchFamily="18" charset="0"/>
                <a:cs typeface="Times New Roman" panose="02020603050405020304" pitchFamily="18" charset="0"/>
              </a:rPr>
              <a:t>Dommerkoordinator har daglig dialog med dommerne via egen dommerside i </a:t>
            </a:r>
            <a:r>
              <a:rPr lang="nb-NO" sz="1400" dirty="0" err="1">
                <a:ea typeface="Times New Roman" panose="02020603050405020304" pitchFamily="18" charset="0"/>
                <a:cs typeface="Times New Roman" panose="02020603050405020304" pitchFamily="18" charset="0"/>
              </a:rPr>
              <a:t>Spond</a:t>
            </a:r>
            <a:r>
              <a:rPr lang="nb-NO" sz="1400" dirty="0">
                <a:ea typeface="Times New Roman" panose="02020603050405020304" pitchFamily="18" charset="0"/>
                <a:cs typeface="Times New Roman" panose="02020603050405020304" pitchFamily="18" charset="0"/>
              </a:rPr>
              <a:t>. Dommerregninger og oppsett av dommere for barnefotballen skjer via en egenutviklet app som vi har kjøpt fra et privat firma. </a:t>
            </a:r>
          </a:p>
          <a:p>
            <a:pPr>
              <a:spcBef>
                <a:spcPts val="500"/>
              </a:spcBef>
              <a:spcAft>
                <a:spcPts val="1000"/>
              </a:spcAft>
            </a:pPr>
            <a:r>
              <a:rPr lang="nb-NO" sz="1400" dirty="0">
                <a:ea typeface="Times New Roman" panose="02020603050405020304" pitchFamily="18" charset="0"/>
                <a:cs typeface="Times New Roman" panose="02020603050405020304" pitchFamily="18" charset="0"/>
              </a:rPr>
              <a:t>For sesongen 2023 og 2024 har vi klart gjennom ukentlig oppfølgning av dommerne å beholde dommerne slik at vi i større grad beholder og økter dommerstanden i klubben enn tidligere år. </a:t>
            </a:r>
          </a:p>
          <a:p>
            <a:pPr>
              <a:spcBef>
                <a:spcPts val="500"/>
              </a:spcBef>
              <a:spcAft>
                <a:spcPts val="1000"/>
              </a:spcAft>
            </a:pPr>
            <a:r>
              <a:rPr lang="nb-NO" sz="1400" dirty="0">
                <a:ea typeface="Times New Roman" panose="02020603050405020304" pitchFamily="18" charset="0"/>
                <a:cs typeface="Times New Roman" panose="02020603050405020304" pitchFamily="18" charset="0"/>
              </a:rPr>
              <a:t>Gjennom sesongen blir det gjennomført eget kick-</a:t>
            </a:r>
            <a:r>
              <a:rPr lang="nb-NO" sz="1400" dirty="0" err="1">
                <a:ea typeface="Times New Roman" panose="02020603050405020304" pitchFamily="18" charset="0"/>
                <a:cs typeface="Times New Roman" panose="02020603050405020304" pitchFamily="18" charset="0"/>
              </a:rPr>
              <a:t>off</a:t>
            </a:r>
            <a:r>
              <a:rPr lang="nb-NO" sz="1400" dirty="0">
                <a:ea typeface="Times New Roman" panose="02020603050405020304" pitchFamily="18" charset="0"/>
                <a:cs typeface="Times New Roman" panose="02020603050405020304" pitchFamily="18" charset="0"/>
              </a:rPr>
              <a:t>, egne dommerkvelder og en sesongavslutning.</a:t>
            </a:r>
          </a:p>
        </p:txBody>
      </p:sp>
      <p:pic>
        <p:nvPicPr>
          <p:cNvPr id="2" name="Picture 4" descr="Fjellhamar FK Logo [ Download - Logo - icon ]">
            <a:extLst>
              <a:ext uri="{FF2B5EF4-FFF2-40B4-BE49-F238E27FC236}">
                <a16:creationId xmlns:a16="http://schemas.microsoft.com/office/drawing/2014/main" id="{EB17C853-C91D-AFD2-EBDB-3AC307E2C0C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Fjellhamar FK Logo [ Download - Logo - icon ]">
            <a:extLst>
              <a:ext uri="{FF2B5EF4-FFF2-40B4-BE49-F238E27FC236}">
                <a16:creationId xmlns:a16="http://schemas.microsoft.com/office/drawing/2014/main" id="{4270896A-5494-9DB9-756B-A9C25181E30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4" name="Plassholder for lysbildenummer 3">
            <a:extLst>
              <a:ext uri="{FF2B5EF4-FFF2-40B4-BE49-F238E27FC236}">
                <a16:creationId xmlns:a16="http://schemas.microsoft.com/office/drawing/2014/main" id="{123C3E9C-863C-DEFC-DE86-396F0A56D176}"/>
              </a:ext>
            </a:extLst>
          </p:cNvPr>
          <p:cNvSpPr>
            <a:spLocks noGrp="1"/>
          </p:cNvSpPr>
          <p:nvPr>
            <p:ph type="sldNum" sz="quarter" idx="12"/>
          </p:nvPr>
        </p:nvSpPr>
        <p:spPr/>
        <p:txBody>
          <a:bodyPr/>
          <a:lstStyle/>
          <a:p>
            <a:fld id="{4F5C4A27-82AD-4BA9-8FFB-CD11CD253D01}" type="slidenum">
              <a:rPr lang="nb-NO" smtClean="0"/>
              <a:t>12</a:t>
            </a:fld>
            <a:endParaRPr lang="nb-NO" dirty="0"/>
          </a:p>
        </p:txBody>
      </p:sp>
    </p:spTree>
    <p:extLst>
      <p:ext uri="{BB962C8B-B14F-4D97-AF65-F5344CB8AC3E}">
        <p14:creationId xmlns:p14="http://schemas.microsoft.com/office/powerpoint/2010/main" val="1153047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Sylinder 6"/>
          <p:cNvSpPr txBox="1"/>
          <p:nvPr/>
        </p:nvSpPr>
        <p:spPr>
          <a:xfrm>
            <a:off x="2337162" y="138984"/>
            <a:ext cx="7563394" cy="461665"/>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Virkemidler for å oppnå målsetting </a:t>
            </a:r>
            <a:endParaRPr lang="nb-NO" sz="2400" dirty="0">
              <a:solidFill>
                <a:schemeClr val="bg1"/>
              </a:solidFill>
            </a:endParaRPr>
          </a:p>
        </p:txBody>
      </p:sp>
      <p:sp>
        <p:nvSpPr>
          <p:cNvPr id="2" name="Rektangel 1"/>
          <p:cNvSpPr/>
          <p:nvPr/>
        </p:nvSpPr>
        <p:spPr>
          <a:xfrm>
            <a:off x="1878474" y="642014"/>
            <a:ext cx="8694821" cy="5757602"/>
          </a:xfrm>
          <a:prstGeom prst="rect">
            <a:avLst/>
          </a:prstGeom>
        </p:spPr>
        <p:txBody>
          <a:bodyPr wrap="square">
            <a:spAutoFit/>
          </a:bodyPr>
          <a:lstStyle/>
          <a:p>
            <a:pPr>
              <a:lnSpc>
                <a:spcPct val="115000"/>
              </a:lnSpc>
              <a:spcBef>
                <a:spcPts val="500"/>
              </a:spcBef>
            </a:pPr>
            <a:endParaRPr lang="nb-NO" sz="1600" b="1"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spcBef>
                <a:spcPts val="500"/>
              </a:spcBef>
              <a:buFont typeface="+mj-lt"/>
              <a:buAutoNum type="arabicPeriod"/>
            </a:pPr>
            <a:r>
              <a:rPr lang="nb-NO" sz="1600" b="1" dirty="0">
                <a:latin typeface="Calibri" panose="020F0502020204030204" pitchFamily="34" charset="0"/>
                <a:ea typeface="Times New Roman" panose="02020603050405020304" pitchFamily="18" charset="0"/>
                <a:cs typeface="Times New Roman" panose="02020603050405020304" pitchFamily="18" charset="0"/>
              </a:rPr>
              <a:t>Alle spillerne er like mye verdt</a:t>
            </a:r>
            <a:endParaRPr lang="nb-NO" sz="16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buFont typeface="+mj-lt"/>
              <a:buAutoNum type="arabicPeriod"/>
            </a:pPr>
            <a:r>
              <a:rPr lang="nb-NO" sz="1600" b="1" dirty="0">
                <a:latin typeface="Calibri" panose="020F0502020204030204" pitchFamily="34" charset="0"/>
                <a:ea typeface="Times New Roman" panose="02020603050405020304" pitchFamily="18" charset="0"/>
                <a:cs typeface="Times New Roman" panose="02020603050405020304" pitchFamily="18" charset="0"/>
              </a:rPr>
              <a:t>Inndeling av lag i trening og kamp</a:t>
            </a:r>
          </a:p>
          <a:p>
            <a:pPr marL="342900" indent="-342900">
              <a:lnSpc>
                <a:spcPct val="115000"/>
              </a:lnSpc>
              <a:buFont typeface="+mj-lt"/>
              <a:buAutoNum type="arabicPeriod"/>
            </a:pPr>
            <a:endParaRPr lang="nb-NO" sz="105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buFont typeface="+mj-lt"/>
              <a:buAutoNum type="alphaLcPeriod"/>
            </a:pPr>
            <a:r>
              <a:rPr lang="nb-NO" sz="1600" dirty="0">
                <a:latin typeface="Calibri" panose="020F0502020204030204" pitchFamily="34" charset="0"/>
                <a:ea typeface="Times New Roman" panose="02020603050405020304" pitchFamily="18" charset="0"/>
                <a:cs typeface="Times New Roman" panose="02020603050405020304" pitchFamily="18" charset="0"/>
              </a:rPr>
              <a:t>5-7 år: 3’er fotball. O</a:t>
            </a:r>
            <a:r>
              <a:rPr lang="nb-NO" sz="1600" dirty="0">
                <a:solidFill>
                  <a:srgbClr val="000000"/>
                </a:solidFill>
                <a:effectLst/>
                <a:ea typeface="Times New Roman" panose="02020603050405020304" pitchFamily="18" charset="0"/>
              </a:rPr>
              <a:t>rganiseres </a:t>
            </a:r>
            <a:r>
              <a:rPr lang="nb-NO" sz="1600" dirty="0">
                <a:solidFill>
                  <a:srgbClr val="000000"/>
                </a:solidFill>
                <a:ea typeface="Times New Roman" panose="02020603050405020304" pitchFamily="18" charset="0"/>
              </a:rPr>
              <a:t>som en gruppe per årskull</a:t>
            </a:r>
            <a:r>
              <a:rPr lang="nb-NO" sz="1600" dirty="0">
                <a:solidFill>
                  <a:srgbClr val="000000"/>
                </a:solidFill>
                <a:effectLst/>
                <a:ea typeface="Times New Roman" panose="02020603050405020304" pitchFamily="18" charset="0"/>
              </a:rPr>
              <a:t>.</a:t>
            </a:r>
            <a:endParaRPr lang="nb-NO" sz="1600" dirty="0">
              <a:ea typeface="Times New Roman" panose="02020603050405020304" pitchFamily="18" charset="0"/>
              <a:cs typeface="Times New Roman" panose="02020603050405020304" pitchFamily="18" charset="0"/>
            </a:endParaRPr>
          </a:p>
          <a:p>
            <a:pPr marL="800100" lvl="1" indent="-342900">
              <a:lnSpc>
                <a:spcPct val="115000"/>
              </a:lnSpc>
              <a:buFont typeface="Arial" panose="020B0604020202020204" pitchFamily="34" charset="0"/>
              <a:buChar char="•"/>
            </a:pPr>
            <a:r>
              <a:rPr lang="nb-NO" sz="1600" dirty="0">
                <a:latin typeface="Calibri" panose="020F0502020204030204" pitchFamily="34" charset="0"/>
                <a:ea typeface="Times New Roman" panose="02020603050405020304" pitchFamily="18" charset="0"/>
                <a:cs typeface="Times New Roman" panose="02020603050405020304" pitchFamily="18" charset="0"/>
              </a:rPr>
              <a:t>Målsetning om jevne lag både på trening og kamp. Lik spilletid. </a:t>
            </a:r>
          </a:p>
          <a:p>
            <a:pPr marL="342900" indent="-342900">
              <a:lnSpc>
                <a:spcPct val="115000"/>
              </a:lnSpc>
              <a:buFont typeface="+mj-lt"/>
              <a:buAutoNum type="alphaLcPeriod"/>
            </a:pPr>
            <a:r>
              <a:rPr lang="nb-NO" sz="1600" dirty="0">
                <a:latin typeface="Calibri" panose="020F0502020204030204" pitchFamily="34" charset="0"/>
                <a:ea typeface="Times New Roman" panose="02020603050405020304" pitchFamily="18" charset="0"/>
                <a:cs typeface="Times New Roman" panose="02020603050405020304" pitchFamily="18" charset="0"/>
              </a:rPr>
              <a:t>8-9 år: 5’er fotball. O</a:t>
            </a:r>
            <a:r>
              <a:rPr lang="nb-NO" sz="1600" dirty="0">
                <a:solidFill>
                  <a:srgbClr val="000000"/>
                </a:solidFill>
                <a:effectLst/>
                <a:ea typeface="Times New Roman" panose="02020603050405020304" pitchFamily="18" charset="0"/>
              </a:rPr>
              <a:t>rganiseres </a:t>
            </a:r>
            <a:r>
              <a:rPr lang="nb-NO" sz="1600" dirty="0">
                <a:solidFill>
                  <a:srgbClr val="000000"/>
                </a:solidFill>
                <a:ea typeface="Times New Roman" panose="02020603050405020304" pitchFamily="18" charset="0"/>
              </a:rPr>
              <a:t>som en gruppe per årskull</a:t>
            </a:r>
            <a:r>
              <a:rPr lang="nb-NO" sz="1600" dirty="0">
                <a:solidFill>
                  <a:srgbClr val="000000"/>
                </a:solidFill>
                <a:effectLst/>
                <a:ea typeface="Times New Roman" panose="02020603050405020304" pitchFamily="18" charset="0"/>
              </a:rPr>
              <a:t>.</a:t>
            </a:r>
            <a:endParaRPr lang="nb-NO" sz="1600" dirty="0">
              <a:ea typeface="Times New Roman" panose="02020603050405020304" pitchFamily="18" charset="0"/>
              <a:cs typeface="Times New Roman" panose="02020603050405020304" pitchFamily="18" charset="0"/>
            </a:endParaRPr>
          </a:p>
          <a:p>
            <a:pPr marL="800100" lvl="1" indent="-342900">
              <a:lnSpc>
                <a:spcPct val="115000"/>
              </a:lnSpc>
              <a:buFont typeface="Arial" panose="020B0604020202020204" pitchFamily="34" charset="0"/>
              <a:buChar char="•"/>
            </a:pPr>
            <a:r>
              <a:rPr lang="nb-NO" sz="1600" dirty="0">
                <a:latin typeface="Calibri" panose="020F0502020204030204" pitchFamily="34" charset="0"/>
                <a:ea typeface="Times New Roman" panose="02020603050405020304" pitchFamily="18" charset="0"/>
                <a:cs typeface="Times New Roman" panose="02020603050405020304" pitchFamily="18" charset="0"/>
              </a:rPr>
              <a:t>Målsetning om jevne grupper/lag både på trening og kamp. Lik spilletid. </a:t>
            </a:r>
            <a:endParaRPr lang="nb-NO" sz="1600" dirty="0">
              <a:ea typeface="Times New Roman" panose="02020603050405020304" pitchFamily="18" charset="0"/>
              <a:cs typeface="Times New Roman" panose="02020603050405020304" pitchFamily="18" charset="0"/>
            </a:endParaRPr>
          </a:p>
          <a:p>
            <a:pPr marL="342900" indent="-342900">
              <a:lnSpc>
                <a:spcPct val="115000"/>
              </a:lnSpc>
              <a:buFont typeface="+mj-lt"/>
              <a:buAutoNum type="alphaLcPeriod"/>
            </a:pPr>
            <a:r>
              <a:rPr lang="nb-NO" sz="1600" dirty="0">
                <a:latin typeface="Calibri" panose="020F0502020204030204" pitchFamily="34" charset="0"/>
                <a:ea typeface="Times New Roman" panose="02020603050405020304" pitchFamily="18" charset="0"/>
                <a:cs typeface="Times New Roman" panose="02020603050405020304" pitchFamily="18" charset="0"/>
              </a:rPr>
              <a:t>10-11 år: 7’er fotball. O</a:t>
            </a:r>
            <a:r>
              <a:rPr lang="nb-NO" sz="1600" dirty="0">
                <a:solidFill>
                  <a:srgbClr val="000000"/>
                </a:solidFill>
                <a:effectLst/>
                <a:ea typeface="Times New Roman" panose="02020603050405020304" pitchFamily="18" charset="0"/>
              </a:rPr>
              <a:t>rganiseres </a:t>
            </a:r>
            <a:r>
              <a:rPr lang="nb-NO" sz="1600" dirty="0">
                <a:solidFill>
                  <a:srgbClr val="000000"/>
                </a:solidFill>
                <a:ea typeface="Times New Roman" panose="02020603050405020304" pitchFamily="18" charset="0"/>
              </a:rPr>
              <a:t>som en gruppe per årskull</a:t>
            </a:r>
            <a:r>
              <a:rPr lang="nb-NO" sz="1600" dirty="0">
                <a:solidFill>
                  <a:srgbClr val="000000"/>
                </a:solidFill>
                <a:effectLst/>
                <a:ea typeface="Times New Roman" panose="02020603050405020304" pitchFamily="18" charset="0"/>
              </a:rPr>
              <a:t>.</a:t>
            </a:r>
            <a:endParaRPr lang="nb-NO" sz="1600" dirty="0">
              <a:ea typeface="Times New Roman" panose="02020603050405020304" pitchFamily="18" charset="0"/>
              <a:cs typeface="Times New Roman" panose="02020603050405020304" pitchFamily="18" charset="0"/>
            </a:endParaRPr>
          </a:p>
          <a:p>
            <a:pPr marL="800100" lvl="1" indent="-342900">
              <a:lnSpc>
                <a:spcPct val="115000"/>
              </a:lnSpc>
              <a:buFont typeface="Arial" panose="020B0604020202020204" pitchFamily="34" charset="0"/>
              <a:buChar char="•"/>
            </a:pPr>
            <a:r>
              <a:rPr lang="nb-NO" sz="1600" dirty="0">
                <a:latin typeface="Calibri" panose="020F0502020204030204" pitchFamily="34" charset="0"/>
                <a:ea typeface="Times New Roman" panose="02020603050405020304" pitchFamily="18" charset="0"/>
                <a:cs typeface="Times New Roman" panose="02020603050405020304" pitchFamily="18" charset="0"/>
              </a:rPr>
              <a:t>Melder på lag utfra nivå i seriespill. Lik spilletid. </a:t>
            </a:r>
          </a:p>
          <a:p>
            <a:pPr marL="342900" indent="-342900">
              <a:lnSpc>
                <a:spcPct val="115000"/>
              </a:lnSpc>
              <a:buFont typeface="+mj-lt"/>
              <a:buAutoNum type="alphaLcPeriod"/>
            </a:pPr>
            <a:r>
              <a:rPr lang="nb-NO" sz="1600" dirty="0">
                <a:latin typeface="Calibri" panose="020F0502020204030204" pitchFamily="34" charset="0"/>
                <a:ea typeface="Times New Roman" panose="02020603050405020304" pitchFamily="18" charset="0"/>
                <a:cs typeface="Times New Roman" panose="02020603050405020304" pitchFamily="18" charset="0"/>
              </a:rPr>
              <a:t>12(-13) år: 9’er fotball. O</a:t>
            </a:r>
            <a:r>
              <a:rPr lang="nb-NO" sz="1600" dirty="0">
                <a:solidFill>
                  <a:srgbClr val="000000"/>
                </a:solidFill>
                <a:effectLst/>
                <a:ea typeface="Times New Roman" panose="02020603050405020304" pitchFamily="18" charset="0"/>
              </a:rPr>
              <a:t>rganiseres </a:t>
            </a:r>
            <a:r>
              <a:rPr lang="nb-NO" sz="1600" dirty="0">
                <a:solidFill>
                  <a:srgbClr val="000000"/>
                </a:solidFill>
                <a:ea typeface="Times New Roman" panose="02020603050405020304" pitchFamily="18" charset="0"/>
              </a:rPr>
              <a:t>som en gruppe per årskull</a:t>
            </a:r>
            <a:r>
              <a:rPr lang="nb-NO" sz="1600" dirty="0">
                <a:solidFill>
                  <a:srgbClr val="000000"/>
                </a:solidFill>
                <a:effectLst/>
                <a:ea typeface="Times New Roman" panose="02020603050405020304" pitchFamily="18" charset="0"/>
              </a:rPr>
              <a:t>.</a:t>
            </a:r>
            <a:endParaRPr lang="nb-NO" sz="1600" dirty="0">
              <a:ea typeface="Times New Roman" panose="02020603050405020304" pitchFamily="18" charset="0"/>
              <a:cs typeface="Times New Roman" panose="02020603050405020304" pitchFamily="18" charset="0"/>
            </a:endParaRPr>
          </a:p>
          <a:p>
            <a:pPr marL="742950" lvl="1" indent="-285750">
              <a:lnSpc>
                <a:spcPct val="115000"/>
              </a:lnSpc>
              <a:buFont typeface="Arial" panose="020B0604020202020204" pitchFamily="34" charset="0"/>
              <a:buChar char="•"/>
            </a:pPr>
            <a:r>
              <a:rPr lang="nb-NO" sz="1600" dirty="0">
                <a:latin typeface="Calibri" panose="020F0502020204030204" pitchFamily="34" charset="0"/>
                <a:ea typeface="Times New Roman" panose="02020603050405020304" pitchFamily="18" charset="0"/>
                <a:cs typeface="Times New Roman" panose="02020603050405020304" pitchFamily="18" charset="0"/>
              </a:rPr>
              <a:t>Melder på lag utfra nivå i seriespill. Lik spilletid. </a:t>
            </a:r>
          </a:p>
          <a:p>
            <a:pPr marL="342900" indent="-342900">
              <a:lnSpc>
                <a:spcPct val="115000"/>
              </a:lnSpc>
              <a:buFont typeface="+mj-lt"/>
              <a:buAutoNum type="alphaLcPeriod"/>
            </a:pPr>
            <a:r>
              <a:rPr lang="nb-NO" sz="1600" dirty="0">
                <a:latin typeface="Calibri" panose="020F0502020204030204" pitchFamily="34" charset="0"/>
                <a:ea typeface="Times New Roman" panose="02020603050405020304" pitchFamily="18" charset="0"/>
                <a:cs typeface="Times New Roman" panose="02020603050405020304" pitchFamily="18" charset="0"/>
              </a:rPr>
              <a:t>(13) 14 – 19 år: </a:t>
            </a:r>
            <a:r>
              <a:rPr lang="nb-NO" sz="1600" dirty="0">
                <a:effectLst/>
              </a:rPr>
              <a:t>Ungdomsfotballen i Fjellhamar FK skal organiseres med første- og andrelag  forutsatt at antall spillere på årskullet tillater det. For G13- og </a:t>
            </a:r>
            <a:r>
              <a:rPr lang="nb-NO" sz="1600" dirty="0"/>
              <a:t>G</a:t>
            </a:r>
            <a:r>
              <a:rPr lang="nb-NO" sz="1600" dirty="0">
                <a:effectLst/>
              </a:rPr>
              <a:t>14  vil årskullene samles i treningshverdagen og differensiere, slik det er blitt gjort med G15 og G16 i mange år. Kamptilbudet til G13 og G14 skal ivaretas med både 9er og 11er fotball. </a:t>
            </a:r>
            <a:endParaRPr lang="nb-NO" sz="16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buFont typeface="+mj-lt"/>
              <a:buAutoNum type="alphaLcPeriod"/>
            </a:pPr>
            <a:r>
              <a:rPr lang="nb-NO" sz="1600" dirty="0">
                <a:solidFill>
                  <a:srgbClr val="000000"/>
                </a:solidFill>
                <a:effectLst/>
                <a:ea typeface="Times New Roman" panose="02020603050405020304" pitchFamily="18" charset="0"/>
              </a:rPr>
              <a:t>Det skal ikke tas ut faste lagstropper til de forskjellige kamparenaene, men rulleres ut fra utviklingen, både fotballmessig og holdningsmessig, utover i sesongen. Det er viktig at det</a:t>
            </a:r>
            <a:br>
              <a:rPr lang="nb-NO" sz="1600" dirty="0">
                <a:solidFill>
                  <a:srgbClr val="000000"/>
                </a:solidFill>
                <a:effectLst/>
                <a:ea typeface="Times New Roman" panose="02020603050405020304" pitchFamily="18" charset="0"/>
              </a:rPr>
            </a:br>
            <a:r>
              <a:rPr lang="nb-NO" sz="1600" dirty="0">
                <a:solidFill>
                  <a:srgbClr val="000000"/>
                </a:solidFill>
                <a:effectLst/>
                <a:ea typeface="Times New Roman" panose="02020603050405020304" pitchFamily="18" charset="0"/>
              </a:rPr>
              <a:t>ikke er «stengte dører» mellom de forskjellige kamparenaen</a:t>
            </a:r>
            <a:r>
              <a:rPr lang="nb-NO" sz="1800" dirty="0">
                <a:solidFill>
                  <a:srgbClr val="000000"/>
                </a:solidFill>
                <a:effectLst/>
                <a:latin typeface="Times New Roman" panose="02020603050405020304" pitchFamily="18" charset="0"/>
                <a:ea typeface="Times New Roman" panose="02020603050405020304" pitchFamily="18" charset="0"/>
              </a:rPr>
              <a:t>.</a:t>
            </a:r>
          </a:p>
          <a:p>
            <a:pPr>
              <a:lnSpc>
                <a:spcPct val="115000"/>
              </a:lnSpc>
            </a:pPr>
            <a:endParaRPr lang="nb-NO" sz="1600"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3" name="Picture 4" descr="Fjellhamar FK Logo [ Download - Logo - icon ]">
            <a:extLst>
              <a:ext uri="{FF2B5EF4-FFF2-40B4-BE49-F238E27FC236}">
                <a16:creationId xmlns:a16="http://schemas.microsoft.com/office/drawing/2014/main" id="{1EEBB79E-B19A-4F11-94C9-FC517F67437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Fjellhamar FK Logo [ Download - Logo - icon ]">
            <a:extLst>
              <a:ext uri="{FF2B5EF4-FFF2-40B4-BE49-F238E27FC236}">
                <a16:creationId xmlns:a16="http://schemas.microsoft.com/office/drawing/2014/main" id="{EF97E7AF-39C6-46CB-A1A6-37B32135D77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4" name="Plassholder for lysbildenummer 3"/>
          <p:cNvSpPr>
            <a:spLocks noGrp="1"/>
          </p:cNvSpPr>
          <p:nvPr>
            <p:ph type="sldNum" sz="quarter" idx="12"/>
          </p:nvPr>
        </p:nvSpPr>
        <p:spPr/>
        <p:txBody>
          <a:bodyPr/>
          <a:lstStyle/>
          <a:p>
            <a:fld id="{4F5C4A27-82AD-4BA9-8FFB-CD11CD253D01}" type="slidenum">
              <a:rPr lang="nb-NO" smtClean="0"/>
              <a:t>13</a:t>
            </a:fld>
            <a:endParaRPr lang="nb-NO" dirty="0"/>
          </a:p>
        </p:txBody>
      </p:sp>
    </p:spTree>
    <p:extLst>
      <p:ext uri="{BB962C8B-B14F-4D97-AF65-F5344CB8AC3E}">
        <p14:creationId xmlns:p14="http://schemas.microsoft.com/office/powerpoint/2010/main" val="4061674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Sylinder 6"/>
          <p:cNvSpPr txBox="1"/>
          <p:nvPr/>
        </p:nvSpPr>
        <p:spPr>
          <a:xfrm>
            <a:off x="2337162" y="138984"/>
            <a:ext cx="7563394" cy="492122"/>
          </a:xfrm>
          <a:prstGeom prst="rect">
            <a:avLst/>
          </a:prstGeom>
          <a:solidFill>
            <a:srgbClr val="FF0000"/>
          </a:solidFill>
          <a:ln w="19050">
            <a:solidFill>
              <a:schemeClr val="tx1"/>
            </a:solidFill>
          </a:ln>
        </p:spPr>
        <p:txBody>
          <a:bodyPr wrap="square" rtlCol="0">
            <a:spAutoFit/>
          </a:bodyPr>
          <a:lstStyle/>
          <a:p>
            <a:pPr>
              <a:lnSpc>
                <a:spcPct val="115000"/>
              </a:lnSpc>
            </a:pPr>
            <a:r>
              <a:rPr lang="nb-NO" sz="2400" b="1" dirty="0">
                <a:solidFill>
                  <a:schemeClr val="bg1"/>
                </a:solidFill>
                <a:latin typeface="Calibri" panose="020F0502020204030204" pitchFamily="34" charset="0"/>
                <a:ea typeface="Times New Roman" panose="02020603050405020304" pitchFamily="18" charset="0"/>
                <a:cs typeface="Arial-BoldMT"/>
              </a:rPr>
              <a:t>Differensiering, jevnbyrdighet, hospitering og Fair Play</a:t>
            </a:r>
            <a:endParaRPr lang="nb-NO" sz="24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Rektangel 1"/>
          <p:cNvSpPr/>
          <p:nvPr/>
        </p:nvSpPr>
        <p:spPr>
          <a:xfrm>
            <a:off x="1878474" y="642014"/>
            <a:ext cx="8694821" cy="4622804"/>
          </a:xfrm>
          <a:prstGeom prst="rect">
            <a:avLst/>
          </a:prstGeom>
        </p:spPr>
        <p:txBody>
          <a:bodyPr wrap="square">
            <a:spAutoFit/>
          </a:bodyPr>
          <a:lstStyle/>
          <a:p>
            <a:pPr>
              <a:lnSpc>
                <a:spcPct val="115000"/>
              </a:lnSpc>
            </a:pPr>
            <a:endParaRPr lang="nb-NO" sz="1600" b="1" dirty="0">
              <a:latin typeface="Calibri" panose="020F0502020204030204" pitchFamily="34" charset="0"/>
              <a:ea typeface="Times New Roman" panose="02020603050405020304" pitchFamily="18" charset="0"/>
              <a:cs typeface="Arial-BoldMT"/>
            </a:endParaRPr>
          </a:p>
          <a:p>
            <a:pPr>
              <a:lnSpc>
                <a:spcPct val="115000"/>
              </a:lnSpc>
            </a:pPr>
            <a:endParaRPr lang="nb-NO" sz="1600" b="1" dirty="0">
              <a:latin typeface="Calibri" panose="020F0502020204030204" pitchFamily="34" charset="0"/>
              <a:ea typeface="Times New Roman" panose="02020603050405020304" pitchFamily="18" charset="0"/>
              <a:cs typeface="Arial-BoldMT"/>
            </a:endParaRPr>
          </a:p>
          <a:p>
            <a:pPr>
              <a:lnSpc>
                <a:spcPct val="115000"/>
              </a:lnSpc>
            </a:pPr>
            <a:r>
              <a:rPr lang="nb-NO" sz="1600" b="1" dirty="0">
                <a:latin typeface="Calibri" panose="020F0502020204030204" pitchFamily="34" charset="0"/>
                <a:ea typeface="Times New Roman" panose="02020603050405020304" pitchFamily="18" charset="0"/>
                <a:cs typeface="Arial-BoldMT"/>
              </a:rPr>
              <a:t>1.    Differensiering</a:t>
            </a:r>
            <a:endParaRPr lang="nb-NO" sz="16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buFont typeface="Symbol" panose="05050102010706020507" pitchFamily="18" charset="2"/>
              <a:buChar char=""/>
            </a:pPr>
            <a:r>
              <a:rPr lang="nb-NO" sz="1600" dirty="0">
                <a:latin typeface="Calibri" panose="020F0502020204030204" pitchFamily="34" charset="0"/>
                <a:ea typeface="Times New Roman" panose="02020603050405020304" pitchFamily="18" charset="0"/>
                <a:cs typeface="Arial-BoldMT"/>
              </a:rPr>
              <a:t>Fjellhamar</a:t>
            </a:r>
            <a:r>
              <a:rPr lang="nb-NO" sz="1600" b="1" dirty="0">
                <a:latin typeface="Calibri" panose="020F0502020204030204" pitchFamily="34" charset="0"/>
                <a:ea typeface="Times New Roman" panose="02020603050405020304" pitchFamily="18" charset="0"/>
                <a:cs typeface="Arial-BoldMT"/>
              </a:rPr>
              <a:t> </a:t>
            </a:r>
            <a:r>
              <a:rPr lang="nb-NO" sz="1600" dirty="0"/>
              <a:t>ønsker ingen differensiering for spillere opp til 8 år, hvis det synes helt nødvendig skal dette vurderes i samråd med barnefotballansvarlig. </a:t>
            </a:r>
            <a:endParaRPr lang="nb-NO" sz="1600" b="1" dirty="0">
              <a:latin typeface="Calibri" panose="020F0502020204030204" pitchFamily="34" charset="0"/>
              <a:ea typeface="Times New Roman" panose="02020603050405020304" pitchFamily="18" charset="0"/>
              <a:cs typeface="Arial-BoldMT"/>
            </a:endParaRPr>
          </a:p>
          <a:p>
            <a:pPr marL="342900" indent="-342900">
              <a:lnSpc>
                <a:spcPct val="115000"/>
              </a:lnSpc>
              <a:buFont typeface="Symbol" panose="05050102010706020507" pitchFamily="18" charset="2"/>
              <a:buChar char=""/>
            </a:pPr>
            <a:r>
              <a:rPr lang="nb-NO" sz="1600" dirty="0">
                <a:latin typeface="Calibri" panose="020F0502020204030204" pitchFamily="34" charset="0"/>
                <a:ea typeface="Times New Roman" panose="02020603050405020304" pitchFamily="18" charset="0"/>
                <a:cs typeface="Arial-BoldMT"/>
              </a:rPr>
              <a:t>Klubben ønsker å tilrettelegge for at spillere fra 9 års alder kan få ulike typer utfordringer ut fra interesse, ferdigheter og modning. Dette kalles med et samlebegrep for differensiering.</a:t>
            </a:r>
            <a:endParaRPr lang="nb-NO" sz="16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pPr>
            <a:r>
              <a:rPr lang="nb-NO" sz="1600" b="1" dirty="0">
                <a:latin typeface="Calibri" panose="020F0502020204030204" pitchFamily="34" charset="0"/>
                <a:ea typeface="Times New Roman" panose="02020603050405020304" pitchFamily="18" charset="0"/>
                <a:cs typeface="Times New Roman" panose="02020603050405020304" pitchFamily="18" charset="0"/>
              </a:rPr>
              <a:t>2.    </a:t>
            </a:r>
            <a:r>
              <a:rPr lang="nb-NO" sz="1600" b="1" dirty="0">
                <a:latin typeface="Calibri" panose="020F0502020204030204" pitchFamily="34" charset="0"/>
                <a:ea typeface="Times New Roman" panose="02020603050405020304" pitchFamily="18" charset="0"/>
                <a:cs typeface="Arial-BoldMT"/>
              </a:rPr>
              <a:t>Jevnbyrdighet</a:t>
            </a:r>
            <a:endParaRPr lang="nb-NO" sz="16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buFont typeface="Symbol" panose="05050102010706020507" pitchFamily="18" charset="2"/>
              <a:buChar char=""/>
            </a:pPr>
            <a:r>
              <a:rPr lang="nb-NO" sz="1600" dirty="0">
                <a:latin typeface="Calibri" panose="020F0502020204030204" pitchFamily="34" charset="0"/>
                <a:ea typeface="Times New Roman" panose="02020603050405020304" pitchFamily="18" charset="0"/>
                <a:cs typeface="Arial-BoldMT"/>
              </a:rPr>
              <a:t>Fjellhamar ønsker å tilrettelegge slik at man får noenlunde jevn motstand i både kamp og trening. Jevnbyrdighet er en av forutsetningene for at spillerne skal oppleve trygghet og mestring. </a:t>
            </a:r>
          </a:p>
          <a:p>
            <a:r>
              <a:rPr lang="nb-NO" sz="1600" dirty="0"/>
              <a:t>        Søke å tilstrebe flest mulig jevne kamper i sesongen der resultatforskjellen kun er 1-2 mål.</a:t>
            </a:r>
          </a:p>
          <a:p>
            <a:pPr>
              <a:lnSpc>
                <a:spcPct val="115000"/>
              </a:lnSpc>
            </a:pPr>
            <a:r>
              <a:rPr lang="nb-NO" sz="1600" b="1" dirty="0">
                <a:latin typeface="Calibri" panose="020F0502020204030204" pitchFamily="34" charset="0"/>
                <a:ea typeface="Times New Roman" panose="02020603050405020304" pitchFamily="18" charset="0"/>
                <a:cs typeface="Arial-BoldMT"/>
              </a:rPr>
              <a:t>3.    Hospitering</a:t>
            </a:r>
            <a:endParaRPr lang="nb-NO" sz="16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buFont typeface="Arial" panose="020B0604020202020204" pitchFamily="34" charset="0"/>
              <a:buChar char="•"/>
            </a:pPr>
            <a:r>
              <a:rPr lang="nb-NO" sz="1600" dirty="0">
                <a:latin typeface="Calibri" panose="020F0502020204030204" pitchFamily="34" charset="0"/>
                <a:ea typeface="Times New Roman" panose="02020603050405020304" pitchFamily="18" charset="0"/>
                <a:cs typeface="Times New Roman" panose="02020603050405020304" pitchFamily="18" charset="0"/>
              </a:rPr>
              <a:t>Fjellhamar FK ønsker å legge til rette for hospitering mellom lag i ulike årsklasser. Nærmere beskrivelse finnes under kapittel for hver årsklasse.</a:t>
            </a:r>
          </a:p>
          <a:p>
            <a:pPr>
              <a:lnSpc>
                <a:spcPct val="115000"/>
              </a:lnSpc>
            </a:pPr>
            <a:r>
              <a:rPr lang="nb-NO" sz="1600" b="1" dirty="0">
                <a:latin typeface="Calibri" panose="020F0502020204030204" pitchFamily="34" charset="0"/>
                <a:ea typeface="Times New Roman" panose="02020603050405020304" pitchFamily="18" charset="0"/>
                <a:cs typeface="Times New Roman" panose="02020603050405020304" pitchFamily="18" charset="0"/>
              </a:rPr>
              <a:t>4.    </a:t>
            </a:r>
            <a:r>
              <a:rPr lang="nb-NO" sz="1600" b="1" dirty="0">
                <a:latin typeface="Calibri" panose="020F0502020204030204" pitchFamily="34" charset="0"/>
                <a:ea typeface="Times New Roman" panose="02020603050405020304" pitchFamily="18" charset="0"/>
                <a:cs typeface="Arial-BoldMT"/>
              </a:rPr>
              <a:t>Fair Play</a:t>
            </a:r>
            <a:endParaRPr lang="nb-NO" sz="16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spcAft>
                <a:spcPts val="1000"/>
              </a:spcAft>
              <a:buFont typeface="Symbol" panose="05050102010706020507" pitchFamily="18" charset="2"/>
              <a:buChar char=""/>
            </a:pPr>
            <a:r>
              <a:rPr lang="nb-NO" sz="1600" dirty="0">
                <a:latin typeface="Calibri" panose="020F0502020204030204" pitchFamily="34" charset="0"/>
                <a:ea typeface="Times New Roman" panose="02020603050405020304" pitchFamily="18" charset="0"/>
                <a:cs typeface="Arial-BoldMT"/>
              </a:rPr>
              <a:t>Alle trenere, ledere, spillere og foreldre har et særskilt ansvar for å følge NFF’s Fair Play program.</a:t>
            </a:r>
            <a:endParaRPr lang="nb-NO" sz="1600"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3" name="Picture 4" descr="Fjellhamar FK Logo [ Download - Logo - icon ]">
            <a:extLst>
              <a:ext uri="{FF2B5EF4-FFF2-40B4-BE49-F238E27FC236}">
                <a16:creationId xmlns:a16="http://schemas.microsoft.com/office/drawing/2014/main" id="{1EEBB79E-B19A-4F11-94C9-FC517F67437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Fjellhamar FK Logo [ Download - Logo - icon ]">
            <a:extLst>
              <a:ext uri="{FF2B5EF4-FFF2-40B4-BE49-F238E27FC236}">
                <a16:creationId xmlns:a16="http://schemas.microsoft.com/office/drawing/2014/main" id="{EF97E7AF-39C6-46CB-A1A6-37B32135D77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4" name="Plassholder for lysbildenummer 3"/>
          <p:cNvSpPr>
            <a:spLocks noGrp="1"/>
          </p:cNvSpPr>
          <p:nvPr>
            <p:ph type="sldNum" sz="quarter" idx="12"/>
          </p:nvPr>
        </p:nvSpPr>
        <p:spPr/>
        <p:txBody>
          <a:bodyPr/>
          <a:lstStyle/>
          <a:p>
            <a:fld id="{4F5C4A27-82AD-4BA9-8FFB-CD11CD253D01}" type="slidenum">
              <a:rPr lang="nb-NO" smtClean="0"/>
              <a:t>14</a:t>
            </a:fld>
            <a:endParaRPr lang="nb-NO" dirty="0"/>
          </a:p>
        </p:txBody>
      </p:sp>
    </p:spTree>
    <p:extLst>
      <p:ext uri="{BB962C8B-B14F-4D97-AF65-F5344CB8AC3E}">
        <p14:creationId xmlns:p14="http://schemas.microsoft.com/office/powerpoint/2010/main" val="3572698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Sylinder 6"/>
          <p:cNvSpPr txBox="1"/>
          <p:nvPr/>
        </p:nvSpPr>
        <p:spPr>
          <a:xfrm>
            <a:off x="2337162" y="138984"/>
            <a:ext cx="7563394" cy="461665"/>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Fair play for trenere/ledere</a:t>
            </a:r>
            <a:endParaRPr lang="nb-NO" sz="2400" dirty="0">
              <a:solidFill>
                <a:schemeClr val="bg1"/>
              </a:solidFill>
            </a:endParaRPr>
          </a:p>
        </p:txBody>
      </p:sp>
      <p:sp>
        <p:nvSpPr>
          <p:cNvPr id="2" name="Rektangel 1"/>
          <p:cNvSpPr/>
          <p:nvPr/>
        </p:nvSpPr>
        <p:spPr>
          <a:xfrm>
            <a:off x="1989489" y="916559"/>
            <a:ext cx="8341895" cy="4424545"/>
          </a:xfrm>
          <a:prstGeom prst="rect">
            <a:avLst/>
          </a:prstGeom>
        </p:spPr>
        <p:txBody>
          <a:bodyPr wrap="square">
            <a:spAutoFit/>
          </a:bodyPr>
          <a:lstStyle/>
          <a:p>
            <a:pPr marL="226695">
              <a:lnSpc>
                <a:spcPct val="115000"/>
              </a:lnSpc>
              <a:spcBef>
                <a:spcPts val="500"/>
              </a:spcBef>
              <a:spcAft>
                <a:spcPts val="1000"/>
              </a:spcAft>
            </a:pPr>
            <a:r>
              <a:rPr lang="nb-NO" sz="1600" dirty="0">
                <a:latin typeface="Calibri" panose="020F0502020204030204" pitchFamily="34" charset="0"/>
                <a:ea typeface="Times New Roman" panose="02020603050405020304" pitchFamily="18" charset="0"/>
                <a:cs typeface="Times New Roman" panose="02020603050405020304" pitchFamily="18" charset="0"/>
              </a:rPr>
              <a:t>Som trener og leder i barne- og ungdomsfotballen samt seniorfotballen er man en av de synligste og viktigste ambassadørene for Fjellhamar FK. </a:t>
            </a:r>
          </a:p>
          <a:p>
            <a:pPr marL="226695">
              <a:lnSpc>
                <a:spcPct val="115000"/>
              </a:lnSpc>
              <a:spcBef>
                <a:spcPts val="500"/>
              </a:spcBef>
              <a:spcAft>
                <a:spcPts val="1000"/>
              </a:spcAft>
            </a:pPr>
            <a:r>
              <a:rPr lang="nb-NO" sz="1600" dirty="0">
                <a:latin typeface="Calibri" panose="020F0502020204030204" pitchFamily="34" charset="0"/>
                <a:ea typeface="Times New Roman" panose="02020603050405020304" pitchFamily="18" charset="0"/>
                <a:cs typeface="Times New Roman" panose="02020603050405020304" pitchFamily="18" charset="0"/>
              </a:rPr>
              <a:t>Alle som innehar disse rollene i Fjellhamar FK har et særskilt ansvar for å fremme Fair Play i fotballen.</a:t>
            </a:r>
          </a:p>
          <a:p>
            <a:pPr marL="342900" indent="-342900">
              <a:lnSpc>
                <a:spcPct val="115000"/>
              </a:lnSpc>
              <a:spcBef>
                <a:spcPts val="500"/>
              </a:spcBef>
              <a:buFont typeface="+mj-lt"/>
              <a:buAutoNum type="arabicPeriod"/>
            </a:pPr>
            <a:r>
              <a:rPr lang="nb-NO" sz="1600" dirty="0">
                <a:latin typeface="Calibri" panose="020F0502020204030204" pitchFamily="34" charset="0"/>
                <a:ea typeface="Times New Roman" panose="02020603050405020304" pitchFamily="18" charset="0"/>
                <a:cs typeface="Times New Roman" panose="02020603050405020304" pitchFamily="18" charset="0"/>
              </a:rPr>
              <a:t>Alle spillerne er like mye verdt</a:t>
            </a:r>
          </a:p>
          <a:p>
            <a:pPr marL="342900" indent="-342900">
              <a:lnSpc>
                <a:spcPct val="115000"/>
              </a:lnSpc>
              <a:buFont typeface="+mj-lt"/>
              <a:buAutoNum type="arabicPeriod"/>
            </a:pPr>
            <a:r>
              <a:rPr lang="nb-NO" sz="1600" dirty="0">
                <a:latin typeface="Calibri" panose="020F0502020204030204" pitchFamily="34" charset="0"/>
                <a:ea typeface="Times New Roman" panose="02020603050405020304" pitchFamily="18" charset="0"/>
                <a:cs typeface="Times New Roman" panose="02020603050405020304" pitchFamily="18" charset="0"/>
              </a:rPr>
              <a:t>Vær positiv og oppmuntre i medgang og motgang.</a:t>
            </a:r>
          </a:p>
          <a:p>
            <a:pPr marL="342900" indent="-342900">
              <a:lnSpc>
                <a:spcPct val="115000"/>
              </a:lnSpc>
              <a:buFont typeface="+mj-lt"/>
              <a:buAutoNum type="arabicPeriod"/>
            </a:pPr>
            <a:r>
              <a:rPr lang="nb-NO" sz="1600" dirty="0">
                <a:latin typeface="Calibri" panose="020F0502020204030204" pitchFamily="34" charset="0"/>
                <a:ea typeface="Times New Roman" panose="02020603050405020304" pitchFamily="18" charset="0"/>
                <a:cs typeface="Times New Roman" panose="02020603050405020304" pitchFamily="18" charset="0"/>
              </a:rPr>
              <a:t>Vis respekt for klubbens retningslinjer.</a:t>
            </a:r>
          </a:p>
          <a:p>
            <a:pPr marL="342900" indent="-342900">
              <a:lnSpc>
                <a:spcPct val="115000"/>
              </a:lnSpc>
              <a:buFont typeface="+mj-lt"/>
              <a:buAutoNum type="arabicPeriod"/>
            </a:pPr>
            <a:r>
              <a:rPr lang="nb-NO" sz="1600" dirty="0">
                <a:latin typeface="Calibri" panose="020F0502020204030204" pitchFamily="34" charset="0"/>
                <a:ea typeface="Times New Roman" panose="02020603050405020304" pitchFamily="18" charset="0"/>
                <a:cs typeface="Times New Roman" panose="02020603050405020304" pitchFamily="18" charset="0"/>
              </a:rPr>
              <a:t>Tilrettelegg for et trygt miljø.</a:t>
            </a:r>
          </a:p>
          <a:p>
            <a:pPr marL="342900" indent="-342900">
              <a:lnSpc>
                <a:spcPct val="115000"/>
              </a:lnSpc>
              <a:buFont typeface="+mj-lt"/>
              <a:buAutoNum type="arabicPeriod"/>
            </a:pPr>
            <a:r>
              <a:rPr lang="nb-NO" sz="1600" dirty="0">
                <a:latin typeface="Calibri" panose="020F0502020204030204" pitchFamily="34" charset="0"/>
                <a:ea typeface="Times New Roman" panose="02020603050405020304" pitchFamily="18" charset="0"/>
                <a:cs typeface="Times New Roman" panose="02020603050405020304" pitchFamily="18" charset="0"/>
              </a:rPr>
              <a:t>Hils alltid på motstanderens trener før kampen og takk alltid for kampen etterpå.</a:t>
            </a:r>
          </a:p>
          <a:p>
            <a:pPr marL="342900" indent="-342900">
              <a:lnSpc>
                <a:spcPct val="115000"/>
              </a:lnSpc>
              <a:buFont typeface="+mj-lt"/>
              <a:buAutoNum type="arabicPeriod"/>
            </a:pPr>
            <a:r>
              <a:rPr lang="nb-NO" sz="1600" dirty="0">
                <a:latin typeface="Calibri" panose="020F0502020204030204" pitchFamily="34" charset="0"/>
                <a:ea typeface="Times New Roman" panose="02020603050405020304" pitchFamily="18" charset="0"/>
                <a:cs typeface="Times New Roman" panose="02020603050405020304" pitchFamily="18" charset="0"/>
              </a:rPr>
              <a:t>Vis respekt for andre.</a:t>
            </a:r>
          </a:p>
          <a:p>
            <a:pPr marL="342900" indent="-342900">
              <a:lnSpc>
                <a:spcPct val="115000"/>
              </a:lnSpc>
              <a:buFont typeface="+mj-lt"/>
              <a:buAutoNum type="arabicPeriod"/>
            </a:pPr>
            <a:r>
              <a:rPr lang="nb-NO" sz="1600" dirty="0">
                <a:latin typeface="Calibri" panose="020F0502020204030204" pitchFamily="34" charset="0"/>
                <a:ea typeface="Times New Roman" panose="02020603050405020304" pitchFamily="18" charset="0"/>
                <a:cs typeface="Times New Roman" panose="02020603050405020304" pitchFamily="18" charset="0"/>
              </a:rPr>
              <a:t>Se på dommeren som en veileder og gjør dommeren god!</a:t>
            </a:r>
          </a:p>
          <a:p>
            <a:pPr marL="342900" indent="-342900">
              <a:lnSpc>
                <a:spcPct val="115000"/>
              </a:lnSpc>
              <a:buFont typeface="+mj-lt"/>
              <a:buAutoNum type="arabicPeriod"/>
            </a:pPr>
            <a:r>
              <a:rPr lang="nb-NO" sz="1600" dirty="0">
                <a:latin typeface="Calibri" panose="020F0502020204030204" pitchFamily="34" charset="0"/>
                <a:ea typeface="Times New Roman" panose="02020603050405020304" pitchFamily="18" charset="0"/>
                <a:cs typeface="Times New Roman" panose="02020603050405020304" pitchFamily="18" charset="0"/>
              </a:rPr>
              <a:t>Respekter avgjørelsene og bidra til at dommeren trives.</a:t>
            </a:r>
          </a:p>
          <a:p>
            <a:pPr marL="342900" indent="-342900">
              <a:lnSpc>
                <a:spcPct val="115000"/>
              </a:lnSpc>
              <a:buFont typeface="+mj-lt"/>
              <a:buAutoNum type="arabicPeriod"/>
            </a:pPr>
            <a:r>
              <a:rPr lang="nb-NO" sz="1600" dirty="0">
                <a:latin typeface="Calibri" panose="020F0502020204030204" pitchFamily="34" charset="0"/>
                <a:ea typeface="Times New Roman" panose="02020603050405020304" pitchFamily="18" charset="0"/>
                <a:cs typeface="Times New Roman" panose="02020603050405020304" pitchFamily="18" charset="0"/>
              </a:rPr>
              <a:t>Hils alltid på dommeren før kampen og takk alltid for kampen etterpå.</a:t>
            </a:r>
          </a:p>
          <a:p>
            <a:pPr marL="342900" indent="-342900">
              <a:lnSpc>
                <a:spcPct val="115000"/>
              </a:lnSpc>
              <a:spcAft>
                <a:spcPts val="1000"/>
              </a:spcAft>
              <a:buFont typeface="+mj-lt"/>
              <a:buAutoNum type="arabicPeriod"/>
            </a:pPr>
            <a:r>
              <a:rPr lang="nb-NO" sz="1600" dirty="0">
                <a:latin typeface="Calibri" panose="020F0502020204030204" pitchFamily="34" charset="0"/>
                <a:ea typeface="Times New Roman" panose="02020603050405020304" pitchFamily="18" charset="0"/>
                <a:cs typeface="Times New Roman" panose="02020603050405020304" pitchFamily="18" charset="0"/>
              </a:rPr>
              <a:t>Vær et forbilde for spillerne med tanke på adferd overfor dommer og motstander.</a:t>
            </a:r>
          </a:p>
        </p:txBody>
      </p:sp>
      <p:pic>
        <p:nvPicPr>
          <p:cNvPr id="3" name="Picture 4" descr="Fjellhamar FK Logo [ Download - Logo - icon ]">
            <a:extLst>
              <a:ext uri="{FF2B5EF4-FFF2-40B4-BE49-F238E27FC236}">
                <a16:creationId xmlns:a16="http://schemas.microsoft.com/office/drawing/2014/main" id="{54CB4664-0F38-4642-A0F8-421BF86DF63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Fjellhamar FK Logo [ Download - Logo - icon ]">
            <a:extLst>
              <a:ext uri="{FF2B5EF4-FFF2-40B4-BE49-F238E27FC236}">
                <a16:creationId xmlns:a16="http://schemas.microsoft.com/office/drawing/2014/main" id="{311FC7CC-7ED7-444F-A468-B3FF16E4C8E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4" name="Plassholder for lysbildenummer 3"/>
          <p:cNvSpPr>
            <a:spLocks noGrp="1"/>
          </p:cNvSpPr>
          <p:nvPr>
            <p:ph type="sldNum" sz="quarter" idx="12"/>
          </p:nvPr>
        </p:nvSpPr>
        <p:spPr/>
        <p:txBody>
          <a:bodyPr/>
          <a:lstStyle/>
          <a:p>
            <a:fld id="{4F5C4A27-82AD-4BA9-8FFB-CD11CD253D01}" type="slidenum">
              <a:rPr lang="nb-NO" smtClean="0"/>
              <a:t>15</a:t>
            </a:fld>
            <a:endParaRPr lang="nb-NO" dirty="0"/>
          </a:p>
        </p:txBody>
      </p:sp>
    </p:spTree>
    <p:extLst>
      <p:ext uri="{BB962C8B-B14F-4D97-AF65-F5344CB8AC3E}">
        <p14:creationId xmlns:p14="http://schemas.microsoft.com/office/powerpoint/2010/main" val="1311993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Sylinder 6"/>
          <p:cNvSpPr txBox="1"/>
          <p:nvPr/>
        </p:nvSpPr>
        <p:spPr>
          <a:xfrm>
            <a:off x="2337162" y="138984"/>
            <a:ext cx="7563394" cy="461665"/>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Fair Play spillere </a:t>
            </a:r>
            <a:endParaRPr lang="nb-NO" sz="2400" dirty="0">
              <a:solidFill>
                <a:schemeClr val="bg1"/>
              </a:solidFill>
            </a:endParaRPr>
          </a:p>
        </p:txBody>
      </p:sp>
      <p:sp>
        <p:nvSpPr>
          <p:cNvPr id="2" name="Rektangel 1"/>
          <p:cNvSpPr/>
          <p:nvPr/>
        </p:nvSpPr>
        <p:spPr>
          <a:xfrm>
            <a:off x="2337469" y="921911"/>
            <a:ext cx="7563394" cy="3687420"/>
          </a:xfrm>
          <a:prstGeom prst="rect">
            <a:avLst/>
          </a:prstGeom>
        </p:spPr>
        <p:txBody>
          <a:bodyPr wrap="square">
            <a:spAutoFit/>
          </a:bodyPr>
          <a:lstStyle/>
          <a:p>
            <a:pPr marL="342900" indent="-342900">
              <a:lnSpc>
                <a:spcPct val="115000"/>
              </a:lnSpc>
              <a:spcBef>
                <a:spcPts val="500"/>
              </a:spcBef>
              <a:spcAft>
                <a:spcPts val="1000"/>
              </a:spcAft>
              <a:buFont typeface="+mj-lt"/>
              <a:buAutoNum type="arabicPeriod"/>
            </a:pPr>
            <a:r>
              <a:rPr lang="nb-NO" sz="1600" dirty="0">
                <a:latin typeface="Calibri" panose="020F0502020204030204" pitchFamily="34" charset="0"/>
                <a:ea typeface="Times New Roman" panose="02020603050405020304" pitchFamily="18" charset="0"/>
                <a:cs typeface="Arial" panose="020B0604020202020204" pitchFamily="34" charset="0"/>
              </a:rPr>
              <a:t>Ta godt vare på dine medspillere og inkluder nye lagkamerater. </a:t>
            </a:r>
            <a:endParaRPr lang="nb-NO" sz="16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spcBef>
                <a:spcPts val="500"/>
              </a:spcBef>
              <a:spcAft>
                <a:spcPts val="1000"/>
              </a:spcAft>
              <a:buFont typeface="+mj-lt"/>
              <a:buAutoNum type="arabicPeriod"/>
            </a:pPr>
            <a:r>
              <a:rPr lang="nb-NO" sz="1600" dirty="0">
                <a:latin typeface="Calibri" panose="020F0502020204030204" pitchFamily="34" charset="0"/>
                <a:ea typeface="Times New Roman" panose="02020603050405020304" pitchFamily="18" charset="0"/>
                <a:cs typeface="Arial" panose="020B0604020202020204" pitchFamily="34" charset="0"/>
              </a:rPr>
              <a:t>Unngå stygt spill og filming.</a:t>
            </a:r>
            <a:endParaRPr lang="nb-NO" sz="16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spcBef>
                <a:spcPts val="500"/>
              </a:spcBef>
              <a:spcAft>
                <a:spcPts val="1000"/>
              </a:spcAft>
              <a:buFont typeface="+mj-lt"/>
              <a:buAutoNum type="arabicPeriod"/>
            </a:pPr>
            <a:r>
              <a:rPr lang="nb-NO" sz="1600" dirty="0">
                <a:latin typeface="Calibri" panose="020F0502020204030204" pitchFamily="34" charset="0"/>
                <a:ea typeface="Times New Roman" panose="02020603050405020304" pitchFamily="18" charset="0"/>
                <a:cs typeface="Arial" panose="020B0604020202020204" pitchFamily="34" charset="0"/>
              </a:rPr>
              <a:t>Skape trygghet og god lagånd på banen.</a:t>
            </a:r>
            <a:endParaRPr lang="nb-NO" sz="16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spcBef>
                <a:spcPts val="500"/>
              </a:spcBef>
              <a:spcAft>
                <a:spcPts val="1000"/>
              </a:spcAft>
              <a:buFont typeface="+mj-lt"/>
              <a:buAutoNum type="arabicPeriod"/>
            </a:pPr>
            <a:r>
              <a:rPr lang="nb-NO" sz="1600" dirty="0">
                <a:latin typeface="Calibri" panose="020F0502020204030204" pitchFamily="34" charset="0"/>
                <a:ea typeface="Times New Roman" panose="02020603050405020304" pitchFamily="18" charset="0"/>
                <a:cs typeface="Arial" panose="020B0604020202020204" pitchFamily="34" charset="0"/>
              </a:rPr>
              <a:t>Å trene og spille kamper med godt humør.</a:t>
            </a:r>
            <a:endParaRPr lang="nb-NO" sz="16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spcBef>
                <a:spcPts val="500"/>
              </a:spcBef>
              <a:spcAft>
                <a:spcPts val="1000"/>
              </a:spcAft>
              <a:buFont typeface="+mj-lt"/>
              <a:buAutoNum type="arabicPeriod"/>
            </a:pPr>
            <a:r>
              <a:rPr lang="nb-NO" sz="1600" dirty="0">
                <a:latin typeface="Calibri" panose="020F0502020204030204" pitchFamily="34" charset="0"/>
                <a:ea typeface="Times New Roman" panose="02020603050405020304" pitchFamily="18" charset="0"/>
                <a:cs typeface="Arial" panose="020B0604020202020204" pitchFamily="34" charset="0"/>
              </a:rPr>
              <a:t>Å behandle motstanderne med respekt. </a:t>
            </a:r>
            <a:endParaRPr lang="nb-NO" sz="16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spcBef>
                <a:spcPts val="500"/>
              </a:spcBef>
              <a:spcAft>
                <a:spcPts val="1000"/>
              </a:spcAft>
              <a:buFont typeface="+mj-lt"/>
              <a:buAutoNum type="arabicPeriod"/>
            </a:pPr>
            <a:r>
              <a:rPr lang="nb-NO" sz="1600" dirty="0">
                <a:latin typeface="Calibri" panose="020F0502020204030204" pitchFamily="34" charset="0"/>
                <a:ea typeface="Times New Roman" panose="02020603050405020304" pitchFamily="18" charset="0"/>
                <a:cs typeface="Arial" panose="020B0604020202020204" pitchFamily="34" charset="0"/>
              </a:rPr>
              <a:t>Å hjelpe skadet spiller uansett lag. </a:t>
            </a:r>
            <a:endParaRPr lang="nb-NO" sz="16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spcBef>
                <a:spcPts val="500"/>
              </a:spcBef>
              <a:spcAft>
                <a:spcPts val="1000"/>
              </a:spcAft>
              <a:buFont typeface="+mj-lt"/>
              <a:buAutoNum type="arabicPeriod"/>
            </a:pPr>
            <a:r>
              <a:rPr lang="nb-NO" sz="1600" dirty="0">
                <a:latin typeface="Calibri" panose="020F0502020204030204" pitchFamily="34" charset="0"/>
                <a:ea typeface="Times New Roman" panose="02020603050405020304" pitchFamily="18" charset="0"/>
                <a:cs typeface="Arial" panose="020B0604020202020204" pitchFamily="34" charset="0"/>
              </a:rPr>
              <a:t>Å takke motstanderen etter kampen. </a:t>
            </a:r>
            <a:endParaRPr lang="nb-NO" sz="16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spcBef>
                <a:spcPts val="500"/>
              </a:spcBef>
              <a:spcAft>
                <a:spcPts val="1000"/>
              </a:spcAft>
              <a:buFont typeface="+mj-lt"/>
              <a:buAutoNum type="arabicPeriod"/>
            </a:pPr>
            <a:r>
              <a:rPr lang="nb-NO" sz="1600" dirty="0">
                <a:latin typeface="Calibri" panose="020F0502020204030204" pitchFamily="34" charset="0"/>
                <a:ea typeface="Times New Roman" panose="02020603050405020304" pitchFamily="18" charset="0"/>
                <a:cs typeface="Arial" panose="020B0604020202020204" pitchFamily="34" charset="0"/>
              </a:rPr>
              <a:t>Å ikke kjefte på andre spillere eller dommeren.</a:t>
            </a:r>
            <a:endParaRPr lang="nb-NO" sz="1600"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3" name="Picture 4" descr="Fjellhamar FK Logo [ Download - Logo - icon ]">
            <a:extLst>
              <a:ext uri="{FF2B5EF4-FFF2-40B4-BE49-F238E27FC236}">
                <a16:creationId xmlns:a16="http://schemas.microsoft.com/office/drawing/2014/main" id="{E0090695-47EB-429C-AD6C-DC2B4C0FC0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Fjellhamar FK Logo [ Download - Logo - icon ]">
            <a:extLst>
              <a:ext uri="{FF2B5EF4-FFF2-40B4-BE49-F238E27FC236}">
                <a16:creationId xmlns:a16="http://schemas.microsoft.com/office/drawing/2014/main" id="{F5472471-3790-4E38-ADE3-7AEC5E2CF96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4" name="Plassholder for lysbildenummer 3"/>
          <p:cNvSpPr>
            <a:spLocks noGrp="1"/>
          </p:cNvSpPr>
          <p:nvPr>
            <p:ph type="sldNum" sz="quarter" idx="12"/>
          </p:nvPr>
        </p:nvSpPr>
        <p:spPr/>
        <p:txBody>
          <a:bodyPr/>
          <a:lstStyle/>
          <a:p>
            <a:fld id="{4F5C4A27-82AD-4BA9-8FFB-CD11CD253D01}" type="slidenum">
              <a:rPr lang="nb-NO" smtClean="0"/>
              <a:t>16</a:t>
            </a:fld>
            <a:endParaRPr lang="nb-NO" dirty="0"/>
          </a:p>
        </p:txBody>
      </p:sp>
    </p:spTree>
    <p:extLst>
      <p:ext uri="{BB962C8B-B14F-4D97-AF65-F5344CB8AC3E}">
        <p14:creationId xmlns:p14="http://schemas.microsoft.com/office/powerpoint/2010/main" val="1917171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Sylinder 6"/>
          <p:cNvSpPr txBox="1"/>
          <p:nvPr/>
        </p:nvSpPr>
        <p:spPr>
          <a:xfrm>
            <a:off x="2337162" y="138984"/>
            <a:ext cx="7563394" cy="461665"/>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Fair Play for foreldre</a:t>
            </a:r>
            <a:endParaRPr lang="nb-NO" sz="2400" dirty="0">
              <a:solidFill>
                <a:schemeClr val="bg1"/>
              </a:solidFill>
            </a:endParaRPr>
          </a:p>
        </p:txBody>
      </p:sp>
      <p:sp>
        <p:nvSpPr>
          <p:cNvPr id="2" name="Rektangel 1"/>
          <p:cNvSpPr/>
          <p:nvPr/>
        </p:nvSpPr>
        <p:spPr>
          <a:xfrm>
            <a:off x="2337162" y="1178617"/>
            <a:ext cx="7563394" cy="5262979"/>
          </a:xfrm>
          <a:prstGeom prst="rect">
            <a:avLst/>
          </a:prstGeom>
        </p:spPr>
        <p:txBody>
          <a:bodyPr wrap="square">
            <a:spAutoFit/>
          </a:bodyPr>
          <a:lstStyle/>
          <a:p>
            <a:pPr marL="342900" indent="-342900" fontAlgn="t">
              <a:spcBef>
                <a:spcPts val="600"/>
              </a:spcBef>
              <a:spcAft>
                <a:spcPts val="600"/>
              </a:spcAft>
              <a:buFont typeface="+mj-lt"/>
              <a:buAutoNum type="arabicPeriod"/>
              <a:tabLst>
                <a:tab pos="457200" algn="l"/>
              </a:tabLst>
            </a:pPr>
            <a:r>
              <a:rPr lang="nb-NO" sz="1600" dirty="0">
                <a:solidFill>
                  <a:srgbClr val="131313"/>
                </a:solidFill>
                <a:ea typeface="Times New Roman" panose="02020603050405020304" pitchFamily="18" charset="0"/>
                <a:cs typeface="Arial" panose="020B0604020202020204" pitchFamily="34" charset="0"/>
              </a:rPr>
              <a:t>Støtt opp om klubbens arbeid – gjennom foreldremøter forankres fotballens og klubbens verdisyn.</a:t>
            </a:r>
            <a:endParaRPr lang="nb-NO" sz="1600" dirty="0">
              <a:solidFill>
                <a:srgbClr val="131313"/>
              </a:solidFill>
              <a:ea typeface="Times New Roman" panose="02020603050405020304" pitchFamily="18" charset="0"/>
              <a:cs typeface="Times New Roman" panose="02020603050405020304" pitchFamily="18" charset="0"/>
            </a:endParaRPr>
          </a:p>
          <a:p>
            <a:pPr marL="342900" indent="-342900" fontAlgn="t">
              <a:spcBef>
                <a:spcPts val="600"/>
              </a:spcBef>
              <a:spcAft>
                <a:spcPts val="600"/>
              </a:spcAft>
              <a:buFont typeface="+mj-lt"/>
              <a:buAutoNum type="arabicPeriod"/>
              <a:tabLst>
                <a:tab pos="457200" algn="l"/>
              </a:tabLst>
            </a:pPr>
            <a:r>
              <a:rPr lang="nb-NO" sz="1600" dirty="0">
                <a:solidFill>
                  <a:srgbClr val="131313"/>
                </a:solidFill>
                <a:ea typeface="Times New Roman" panose="02020603050405020304" pitchFamily="18" charset="0"/>
                <a:cs typeface="Arial" panose="020B0604020202020204" pitchFamily="34" charset="0"/>
              </a:rPr>
              <a:t>Møt opp til kamper og klubbens arr. – du er viktig både for spillerne og miljøet.</a:t>
            </a:r>
            <a:endParaRPr lang="nb-NO" sz="1600" dirty="0">
              <a:solidFill>
                <a:srgbClr val="131313"/>
              </a:solidFill>
              <a:ea typeface="Times New Roman" panose="02020603050405020304" pitchFamily="18" charset="0"/>
              <a:cs typeface="Times New Roman" panose="02020603050405020304" pitchFamily="18" charset="0"/>
            </a:endParaRPr>
          </a:p>
          <a:p>
            <a:pPr marL="342900" indent="-342900" fontAlgn="t">
              <a:spcBef>
                <a:spcPts val="600"/>
              </a:spcBef>
              <a:spcAft>
                <a:spcPts val="600"/>
              </a:spcAft>
              <a:buFont typeface="+mj-lt"/>
              <a:buAutoNum type="arabicPeriod"/>
              <a:tabLst>
                <a:tab pos="457200" algn="l"/>
              </a:tabLst>
            </a:pPr>
            <a:r>
              <a:rPr lang="nb-NO" sz="1600" dirty="0">
                <a:solidFill>
                  <a:srgbClr val="131313"/>
                </a:solidFill>
                <a:ea typeface="Times New Roman" panose="02020603050405020304" pitchFamily="18" charset="0"/>
                <a:cs typeface="Arial" panose="020B0604020202020204" pitchFamily="34" charset="0"/>
              </a:rPr>
              <a:t>Gi oppmuntring til alle spillerne i med- og motgang – dette gir trygghet, trivsel og motivasjon for å bli i fotballfamilien lenge.</a:t>
            </a:r>
            <a:endParaRPr lang="nb-NO" sz="1600" dirty="0">
              <a:solidFill>
                <a:srgbClr val="131313"/>
              </a:solidFill>
              <a:ea typeface="Times New Roman" panose="02020603050405020304" pitchFamily="18" charset="0"/>
              <a:cs typeface="Times New Roman" panose="02020603050405020304" pitchFamily="18" charset="0"/>
            </a:endParaRPr>
          </a:p>
          <a:p>
            <a:pPr marL="342900" indent="-342900" fontAlgn="t">
              <a:spcBef>
                <a:spcPts val="600"/>
              </a:spcBef>
              <a:spcAft>
                <a:spcPts val="600"/>
              </a:spcAft>
              <a:buFont typeface="+mj-lt"/>
              <a:buAutoNum type="arabicPeriod"/>
              <a:tabLst>
                <a:tab pos="457200" algn="l"/>
              </a:tabLst>
            </a:pPr>
            <a:r>
              <a:rPr lang="nb-NO" sz="1600" dirty="0">
                <a:solidFill>
                  <a:srgbClr val="131313"/>
                </a:solidFill>
                <a:ea typeface="Times New Roman" panose="02020603050405020304" pitchFamily="18" charset="0"/>
                <a:cs typeface="Arial" panose="020B0604020202020204" pitchFamily="34" charset="0"/>
              </a:rPr>
              <a:t>Vi har alle ansvar for kampmiljøet – gi ros til begge lag for gode prestasjoner og Fair Play.</a:t>
            </a:r>
            <a:endParaRPr lang="nb-NO" sz="1600" dirty="0">
              <a:solidFill>
                <a:srgbClr val="131313"/>
              </a:solidFill>
              <a:ea typeface="Times New Roman" panose="02020603050405020304" pitchFamily="18" charset="0"/>
              <a:cs typeface="Times New Roman" panose="02020603050405020304" pitchFamily="18" charset="0"/>
            </a:endParaRPr>
          </a:p>
          <a:p>
            <a:pPr marL="342900" indent="-342900" fontAlgn="t">
              <a:spcBef>
                <a:spcPts val="600"/>
              </a:spcBef>
              <a:spcAft>
                <a:spcPts val="600"/>
              </a:spcAft>
              <a:buFont typeface="+mj-lt"/>
              <a:buAutoNum type="arabicPeriod"/>
              <a:tabLst>
                <a:tab pos="457200" algn="l"/>
              </a:tabLst>
            </a:pPr>
            <a:r>
              <a:rPr lang="nb-NO" sz="1600" dirty="0">
                <a:solidFill>
                  <a:srgbClr val="131313"/>
                </a:solidFill>
                <a:ea typeface="Times New Roman" panose="02020603050405020304" pitchFamily="18" charset="0"/>
                <a:cs typeface="Arial" panose="020B0604020202020204" pitchFamily="34" charset="0"/>
              </a:rPr>
              <a:t>Respekter trenerens kampledelse – konstruktiv dialog om gjennomføring tas med trener og klubb i etterkant.</a:t>
            </a:r>
          </a:p>
          <a:p>
            <a:pPr marL="342900" indent="-342900" fontAlgn="t">
              <a:spcBef>
                <a:spcPts val="600"/>
              </a:spcBef>
              <a:spcAft>
                <a:spcPts val="600"/>
              </a:spcAft>
              <a:buFont typeface="+mj-lt"/>
              <a:buAutoNum type="arabicPeriod"/>
              <a:tabLst>
                <a:tab pos="457200" algn="l"/>
              </a:tabLst>
            </a:pPr>
            <a:r>
              <a:rPr lang="nb-NO" sz="1600" dirty="0">
                <a:solidFill>
                  <a:srgbClr val="131313"/>
                </a:solidFill>
                <a:ea typeface="Times New Roman" panose="02020603050405020304" pitchFamily="18" charset="0"/>
                <a:cs typeface="Arial" panose="020B0604020202020204" pitchFamily="34" charset="0"/>
              </a:rPr>
              <a:t>Respekter dommerens, trenerens og klubbens avgjørelser – selv om du av og til er uenig!</a:t>
            </a:r>
          </a:p>
          <a:p>
            <a:pPr marL="342900" indent="-342900" fontAlgn="t">
              <a:spcBef>
                <a:spcPts val="600"/>
              </a:spcBef>
              <a:spcAft>
                <a:spcPts val="600"/>
              </a:spcAft>
              <a:buFont typeface="+mj-lt"/>
              <a:buAutoNum type="arabicPeriod"/>
              <a:tabLst>
                <a:tab pos="457200" algn="l"/>
              </a:tabLst>
            </a:pPr>
            <a:r>
              <a:rPr lang="nb-NO" sz="1600" dirty="0">
                <a:ea typeface="Times New Roman" panose="02020603050405020304" pitchFamily="18" charset="0"/>
                <a:cs typeface="Arial" panose="020B0604020202020204" pitchFamily="34" charset="0"/>
              </a:rPr>
              <a:t>Vi </a:t>
            </a:r>
            <a:r>
              <a:rPr lang="nb-NO" sz="1600" b="1" dirty="0">
                <a:ea typeface="Times New Roman" panose="02020603050405020304" pitchFamily="18" charset="0"/>
                <a:cs typeface="Arial" panose="020B0604020202020204" pitchFamily="34" charset="0"/>
              </a:rPr>
              <a:t>diskutere ikke </a:t>
            </a:r>
            <a:r>
              <a:rPr lang="nb-NO" sz="1600" dirty="0">
                <a:ea typeface="Times New Roman" panose="02020603050405020304" pitchFamily="18" charset="0"/>
                <a:cs typeface="Arial" panose="020B0604020202020204" pitchFamily="34" charset="0"/>
              </a:rPr>
              <a:t>med foreldre om andre foreldres barn.</a:t>
            </a:r>
          </a:p>
          <a:p>
            <a:pPr marL="342900" indent="-342900" fontAlgn="t">
              <a:spcBef>
                <a:spcPts val="600"/>
              </a:spcBef>
              <a:spcAft>
                <a:spcPts val="600"/>
              </a:spcAft>
              <a:buFont typeface="+mj-lt"/>
              <a:buAutoNum type="arabicPeriod"/>
              <a:tabLst>
                <a:tab pos="457200" algn="l"/>
              </a:tabLst>
            </a:pPr>
            <a:r>
              <a:rPr lang="nb-NO" sz="1600" dirty="0">
                <a:solidFill>
                  <a:srgbClr val="131313"/>
                </a:solidFill>
                <a:ea typeface="Times New Roman" panose="02020603050405020304" pitchFamily="18" charset="0"/>
                <a:cs typeface="Arial" panose="020B0604020202020204" pitchFamily="34" charset="0"/>
              </a:rPr>
              <a:t>Det er ditt barn som spiller fotball. Opptre positivt og støttende – da er du en god medspiller!</a:t>
            </a:r>
          </a:p>
          <a:p>
            <a:pPr marL="342900" indent="-342900" fontAlgn="t">
              <a:spcBef>
                <a:spcPts val="600"/>
              </a:spcBef>
              <a:spcAft>
                <a:spcPts val="600"/>
              </a:spcAft>
              <a:buFont typeface="+mj-lt"/>
              <a:buAutoNum type="arabicPeriod"/>
              <a:tabLst>
                <a:tab pos="457200" algn="l"/>
              </a:tabLst>
            </a:pPr>
            <a:r>
              <a:rPr lang="nb-NO" sz="1600" dirty="0">
                <a:effectLst/>
                <a:ea typeface="Times New Roman" panose="02020603050405020304" pitchFamily="18" charset="0"/>
                <a:cs typeface="Times New Roman" panose="02020603050405020304" pitchFamily="18" charset="0"/>
              </a:rPr>
              <a:t>FFK er drevet og finansiert gjennom frivillig innsats. Dette innebærer at forel</a:t>
            </a:r>
            <a:r>
              <a:rPr lang="nb-NO" sz="1600" dirty="0">
                <a:ea typeface="Times New Roman" panose="02020603050405020304" pitchFamily="18" charset="0"/>
                <a:cs typeface="Times New Roman" panose="02020603050405020304" pitchFamily="18" charset="0"/>
              </a:rPr>
              <a:t>dre er positive til å bidra til fellesskapet gjennom dugnad. </a:t>
            </a:r>
            <a:endParaRPr lang="nb-NO" sz="1600" dirty="0">
              <a:solidFill>
                <a:srgbClr val="131313"/>
              </a:solidFill>
              <a:ea typeface="Times New Roman" panose="02020603050405020304" pitchFamily="18" charset="0"/>
              <a:cs typeface="Arial" panose="020B0604020202020204" pitchFamily="34" charset="0"/>
            </a:endParaRPr>
          </a:p>
        </p:txBody>
      </p:sp>
      <p:pic>
        <p:nvPicPr>
          <p:cNvPr id="3" name="Picture 4" descr="Fjellhamar FK Logo [ Download - Logo - icon ]">
            <a:extLst>
              <a:ext uri="{FF2B5EF4-FFF2-40B4-BE49-F238E27FC236}">
                <a16:creationId xmlns:a16="http://schemas.microsoft.com/office/drawing/2014/main" id="{2612F0E2-5EE0-48EB-9E03-14CD80D791F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Fjellhamar FK Logo [ Download - Logo - icon ]">
            <a:extLst>
              <a:ext uri="{FF2B5EF4-FFF2-40B4-BE49-F238E27FC236}">
                <a16:creationId xmlns:a16="http://schemas.microsoft.com/office/drawing/2014/main" id="{40258CC1-05AD-49A3-A42E-7D679891814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4" name="Plassholder for lysbildenummer 3"/>
          <p:cNvSpPr>
            <a:spLocks noGrp="1"/>
          </p:cNvSpPr>
          <p:nvPr>
            <p:ph type="sldNum" sz="quarter" idx="12"/>
          </p:nvPr>
        </p:nvSpPr>
        <p:spPr/>
        <p:txBody>
          <a:bodyPr/>
          <a:lstStyle/>
          <a:p>
            <a:fld id="{4F5C4A27-82AD-4BA9-8FFB-CD11CD253D01}" type="slidenum">
              <a:rPr lang="nb-NO" smtClean="0"/>
              <a:t>17</a:t>
            </a:fld>
            <a:endParaRPr lang="nb-NO" dirty="0"/>
          </a:p>
        </p:txBody>
      </p:sp>
    </p:spTree>
    <p:extLst>
      <p:ext uri="{BB962C8B-B14F-4D97-AF65-F5344CB8AC3E}">
        <p14:creationId xmlns:p14="http://schemas.microsoft.com/office/powerpoint/2010/main" val="20423244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Sylinder 6"/>
          <p:cNvSpPr txBox="1"/>
          <p:nvPr/>
        </p:nvSpPr>
        <p:spPr>
          <a:xfrm>
            <a:off x="2337162" y="138984"/>
            <a:ext cx="7563394" cy="461665"/>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Trenerforum /Trenerveileder barn og ungdomsfotball</a:t>
            </a:r>
            <a:endParaRPr lang="nb-NO" sz="2400" dirty="0">
              <a:solidFill>
                <a:schemeClr val="bg1"/>
              </a:solidFill>
            </a:endParaRPr>
          </a:p>
        </p:txBody>
      </p:sp>
      <p:sp>
        <p:nvSpPr>
          <p:cNvPr id="2" name="Rektangel 1"/>
          <p:cNvSpPr/>
          <p:nvPr/>
        </p:nvSpPr>
        <p:spPr>
          <a:xfrm>
            <a:off x="2337162" y="748151"/>
            <a:ext cx="7563394" cy="6278642"/>
          </a:xfrm>
          <a:prstGeom prst="rect">
            <a:avLst/>
          </a:prstGeom>
        </p:spPr>
        <p:txBody>
          <a:bodyPr wrap="square">
            <a:spAutoFit/>
          </a:bodyPr>
          <a:lstStyle/>
          <a:p>
            <a:pPr fontAlgn="t">
              <a:spcBef>
                <a:spcPts val="600"/>
              </a:spcBef>
              <a:spcAft>
                <a:spcPts val="600"/>
              </a:spcAft>
              <a:tabLst>
                <a:tab pos="457200" algn="l"/>
              </a:tabLst>
            </a:pPr>
            <a:r>
              <a:rPr lang="nb-NO" dirty="0">
                <a:solidFill>
                  <a:srgbClr val="131313"/>
                </a:solidFill>
                <a:latin typeface="Calibri" panose="020F0502020204030204" pitchFamily="34" charset="0"/>
                <a:ea typeface="Times New Roman" panose="02020603050405020304" pitchFamily="18" charset="0"/>
                <a:cs typeface="Arial" panose="020B0604020202020204" pitchFamily="34" charset="0"/>
              </a:rPr>
              <a:t>Klubben ønsker å beskrive seg som utviklingsklubb og har kompetanse som en av sine verdier. </a:t>
            </a:r>
          </a:p>
          <a:p>
            <a:pPr fontAlgn="t">
              <a:spcBef>
                <a:spcPts val="600"/>
              </a:spcBef>
              <a:spcAft>
                <a:spcPts val="600"/>
              </a:spcAft>
              <a:tabLst>
                <a:tab pos="457200" algn="l"/>
              </a:tabLst>
            </a:pPr>
            <a:r>
              <a:rPr lang="nb-NO" dirty="0">
                <a:solidFill>
                  <a:srgbClr val="131313"/>
                </a:solidFill>
                <a:latin typeface="Calibri" panose="020F0502020204030204" pitchFamily="34" charset="0"/>
                <a:ea typeface="Times New Roman" panose="02020603050405020304" pitchFamily="18" charset="0"/>
                <a:cs typeface="Arial" panose="020B0604020202020204" pitchFamily="34" charset="0"/>
              </a:rPr>
              <a:t>Det er viktig for oss at vi utvikler alle våre trenere gjennom trenerkurs og eller veiledning på feltet.</a:t>
            </a:r>
          </a:p>
          <a:p>
            <a:pPr fontAlgn="t">
              <a:spcBef>
                <a:spcPts val="600"/>
              </a:spcBef>
              <a:spcAft>
                <a:spcPts val="600"/>
              </a:spcAft>
              <a:tabLst>
                <a:tab pos="457200" algn="l"/>
              </a:tabLst>
            </a:pPr>
            <a:r>
              <a:rPr lang="nb-NO" dirty="0">
                <a:solidFill>
                  <a:srgbClr val="131313"/>
                </a:solidFill>
                <a:latin typeface="Calibri" panose="020F0502020204030204" pitchFamily="34" charset="0"/>
                <a:ea typeface="Times New Roman" panose="02020603050405020304" pitchFamily="18" charset="0"/>
                <a:cs typeface="Arial" panose="020B0604020202020204" pitchFamily="34" charset="0"/>
              </a:rPr>
              <a:t>Klubben har ansatt en trenerveileder for barnefotballen og en trenereveileder for ungdomsfotballen. </a:t>
            </a:r>
          </a:p>
          <a:p>
            <a:pPr fontAlgn="t">
              <a:spcBef>
                <a:spcPts val="600"/>
              </a:spcBef>
              <a:spcAft>
                <a:spcPts val="600"/>
              </a:spcAft>
              <a:tabLst>
                <a:tab pos="457200" algn="l"/>
              </a:tabLst>
            </a:pPr>
            <a:r>
              <a:rPr lang="nb-NO" dirty="0">
                <a:solidFill>
                  <a:srgbClr val="131313"/>
                </a:solidFill>
                <a:latin typeface="Calibri" panose="020F0502020204030204" pitchFamily="34" charset="0"/>
                <a:ea typeface="Times New Roman" panose="02020603050405020304" pitchFamily="18" charset="0"/>
                <a:cs typeface="Arial" panose="020B0604020202020204" pitchFamily="34" charset="0"/>
              </a:rPr>
              <a:t>Dette er personer som med sin fotballkompetanse skal være gode støtte-spillere for trenerne på alle lag. Lagene kan få hjelp til å sette opp øvelser eller veiledning i forbindelse med treningsøkta. Dette er fagpersoner som skal forvalte sportsplan og klubbens mål og verdier på treningsfeltet.</a:t>
            </a:r>
          </a:p>
          <a:p>
            <a:pPr fontAlgn="t">
              <a:spcBef>
                <a:spcPts val="600"/>
              </a:spcBef>
              <a:spcAft>
                <a:spcPts val="600"/>
              </a:spcAft>
              <a:tabLst>
                <a:tab pos="457200" algn="l"/>
              </a:tabLst>
            </a:pPr>
            <a:r>
              <a:rPr lang="nb-NO" b="1" dirty="0">
                <a:solidFill>
                  <a:srgbClr val="131313"/>
                </a:solidFill>
                <a:latin typeface="Calibri" panose="020F0502020204030204" pitchFamily="34" charset="0"/>
                <a:ea typeface="Times New Roman" panose="02020603050405020304" pitchFamily="18" charset="0"/>
                <a:cs typeface="Arial" panose="020B0604020202020204" pitchFamily="34" charset="0"/>
              </a:rPr>
              <a:t>Trenerforum i barnefotballen: </a:t>
            </a:r>
            <a:br>
              <a:rPr lang="nb-NO" b="1" dirty="0">
                <a:solidFill>
                  <a:srgbClr val="131313"/>
                </a:solidFill>
                <a:latin typeface="Calibri" panose="020F0502020204030204" pitchFamily="34" charset="0"/>
                <a:ea typeface="Times New Roman" panose="02020603050405020304" pitchFamily="18" charset="0"/>
                <a:cs typeface="Arial" panose="020B0604020202020204" pitchFamily="34" charset="0"/>
              </a:rPr>
            </a:br>
            <a:r>
              <a:rPr lang="nb-NO" dirty="0">
                <a:solidFill>
                  <a:srgbClr val="131313"/>
                </a:solidFill>
                <a:latin typeface="Calibri" panose="020F0502020204030204" pitchFamily="34" charset="0"/>
                <a:ea typeface="Times New Roman" panose="02020603050405020304" pitchFamily="18" charset="0"/>
                <a:cs typeface="Arial" panose="020B0604020202020204" pitchFamily="34" charset="0"/>
              </a:rPr>
              <a:t>Barnefotballen har en periodiseringsplan det jobbes etter. Det skal avholdes trenerforum den første mandagen i måneden hvor minst en trener fra hvert lag må delta. </a:t>
            </a:r>
            <a:endParaRPr lang="nb-NO" b="1" dirty="0">
              <a:solidFill>
                <a:srgbClr val="131313"/>
              </a:solidFill>
              <a:latin typeface="Calibri" panose="020F0502020204030204" pitchFamily="34" charset="0"/>
              <a:ea typeface="Times New Roman" panose="02020603050405020304" pitchFamily="18" charset="0"/>
              <a:cs typeface="Arial" panose="020B0604020202020204" pitchFamily="34" charset="0"/>
            </a:endParaRPr>
          </a:p>
          <a:p>
            <a:pPr fontAlgn="t">
              <a:spcBef>
                <a:spcPts val="600"/>
              </a:spcBef>
              <a:spcAft>
                <a:spcPts val="600"/>
              </a:spcAft>
              <a:tabLst>
                <a:tab pos="457200" algn="l"/>
              </a:tabLst>
            </a:pPr>
            <a:r>
              <a:rPr lang="nb-NO" b="1" dirty="0">
                <a:solidFill>
                  <a:srgbClr val="131313"/>
                </a:solidFill>
                <a:latin typeface="Calibri" panose="020F0502020204030204" pitchFamily="34" charset="0"/>
                <a:ea typeface="Times New Roman" panose="02020603050405020304" pitchFamily="18" charset="0"/>
                <a:cs typeface="Arial" panose="020B0604020202020204" pitchFamily="34" charset="0"/>
              </a:rPr>
              <a:t>Trenerforum i ungdomsfotballen:</a:t>
            </a:r>
            <a:br>
              <a:rPr lang="nb-NO" b="1" dirty="0">
                <a:solidFill>
                  <a:srgbClr val="131313"/>
                </a:solidFill>
                <a:latin typeface="Calibri" panose="020F0502020204030204" pitchFamily="34" charset="0"/>
                <a:ea typeface="Times New Roman" panose="02020603050405020304" pitchFamily="18" charset="0"/>
                <a:cs typeface="Arial" panose="020B0604020202020204" pitchFamily="34" charset="0"/>
              </a:rPr>
            </a:br>
            <a:r>
              <a:rPr lang="nb-NO" dirty="0">
                <a:solidFill>
                  <a:srgbClr val="131313"/>
                </a:solidFill>
                <a:latin typeface="Calibri" panose="020F0502020204030204" pitchFamily="34" charset="0"/>
                <a:ea typeface="Times New Roman" panose="02020603050405020304" pitchFamily="18" charset="0"/>
                <a:cs typeface="Arial" panose="020B0604020202020204" pitchFamily="34" charset="0"/>
              </a:rPr>
              <a:t>Ungdomsfotballen har en periodiseringsplan det jobbes etter. Det skal avholdes trenerforum en gang i kvartalet hvor minst en trener fra hvert lag må delta. </a:t>
            </a:r>
          </a:p>
          <a:p>
            <a:pPr fontAlgn="t">
              <a:spcBef>
                <a:spcPts val="600"/>
              </a:spcBef>
              <a:spcAft>
                <a:spcPts val="600"/>
              </a:spcAft>
              <a:tabLst>
                <a:tab pos="457200" algn="l"/>
              </a:tabLst>
            </a:pPr>
            <a:br>
              <a:rPr lang="nb-NO" b="1" dirty="0">
                <a:solidFill>
                  <a:srgbClr val="131313"/>
                </a:solidFill>
                <a:latin typeface="Calibri" panose="020F0502020204030204" pitchFamily="34" charset="0"/>
                <a:ea typeface="Times New Roman" panose="02020603050405020304" pitchFamily="18" charset="0"/>
                <a:cs typeface="Arial" panose="020B0604020202020204" pitchFamily="34" charset="0"/>
              </a:rPr>
            </a:br>
            <a:endParaRPr lang="nb-NO" dirty="0">
              <a:solidFill>
                <a:srgbClr val="131313"/>
              </a:solidFill>
              <a:latin typeface="Calibri" panose="020F0502020204030204" pitchFamily="34" charset="0"/>
              <a:ea typeface="Times New Roman" panose="02020603050405020304" pitchFamily="18" charset="0"/>
              <a:cs typeface="Arial" panose="020B0604020202020204" pitchFamily="34" charset="0"/>
            </a:endParaRPr>
          </a:p>
        </p:txBody>
      </p:sp>
      <p:pic>
        <p:nvPicPr>
          <p:cNvPr id="3" name="Picture 4" descr="Fjellhamar FK Logo [ Download - Logo - icon ]">
            <a:extLst>
              <a:ext uri="{FF2B5EF4-FFF2-40B4-BE49-F238E27FC236}">
                <a16:creationId xmlns:a16="http://schemas.microsoft.com/office/drawing/2014/main" id="{2612F0E2-5EE0-48EB-9E03-14CD80D791F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Fjellhamar FK Logo [ Download - Logo - icon ]">
            <a:extLst>
              <a:ext uri="{FF2B5EF4-FFF2-40B4-BE49-F238E27FC236}">
                <a16:creationId xmlns:a16="http://schemas.microsoft.com/office/drawing/2014/main" id="{40258CC1-05AD-49A3-A42E-7D679891814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4" name="Plassholder for lysbildenummer 3"/>
          <p:cNvSpPr>
            <a:spLocks noGrp="1"/>
          </p:cNvSpPr>
          <p:nvPr>
            <p:ph type="sldNum" sz="quarter" idx="12"/>
          </p:nvPr>
        </p:nvSpPr>
        <p:spPr/>
        <p:txBody>
          <a:bodyPr/>
          <a:lstStyle/>
          <a:p>
            <a:fld id="{4F5C4A27-82AD-4BA9-8FFB-CD11CD253D01}" type="slidenum">
              <a:rPr lang="nb-NO" smtClean="0"/>
              <a:t>18</a:t>
            </a:fld>
            <a:endParaRPr lang="nb-NO" dirty="0"/>
          </a:p>
        </p:txBody>
      </p:sp>
    </p:spTree>
    <p:extLst>
      <p:ext uri="{BB962C8B-B14F-4D97-AF65-F5344CB8AC3E}">
        <p14:creationId xmlns:p14="http://schemas.microsoft.com/office/powerpoint/2010/main" val="3621728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Sylinder 6"/>
          <p:cNvSpPr txBox="1"/>
          <p:nvPr/>
        </p:nvSpPr>
        <p:spPr>
          <a:xfrm>
            <a:off x="2337162" y="138984"/>
            <a:ext cx="7563394" cy="461665"/>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Hospitering</a:t>
            </a:r>
            <a:endParaRPr lang="nb-NO" sz="2400" dirty="0">
              <a:solidFill>
                <a:schemeClr val="bg1"/>
              </a:solidFill>
            </a:endParaRPr>
          </a:p>
        </p:txBody>
      </p:sp>
      <p:sp>
        <p:nvSpPr>
          <p:cNvPr id="2" name="Rektangel 1"/>
          <p:cNvSpPr/>
          <p:nvPr/>
        </p:nvSpPr>
        <p:spPr>
          <a:xfrm>
            <a:off x="1907806" y="1003079"/>
            <a:ext cx="8422106" cy="5890330"/>
          </a:xfrm>
          <a:prstGeom prst="rect">
            <a:avLst/>
          </a:prstGeom>
        </p:spPr>
        <p:txBody>
          <a:bodyPr wrap="square">
            <a:spAutoFit/>
          </a:bodyPr>
          <a:lstStyle/>
          <a:p>
            <a:pPr marL="342900" indent="-342900">
              <a:lnSpc>
                <a:spcPct val="115000"/>
              </a:lnSpc>
              <a:spcBef>
                <a:spcPts val="500"/>
              </a:spcBef>
              <a:buFont typeface="Symbol" panose="05050102010706020507" pitchFamily="18" charset="2"/>
              <a:buChar char=""/>
            </a:pPr>
            <a:r>
              <a:rPr lang="nb-NO" dirty="0">
                <a:latin typeface="Calibri" panose="020F0502020204030204" pitchFamily="34" charset="0"/>
                <a:ea typeface="Times New Roman" panose="02020603050405020304" pitchFamily="18" charset="0"/>
                <a:cs typeface="Times New Roman" panose="02020603050405020304" pitchFamily="18" charset="0"/>
              </a:rPr>
              <a:t>Hospitering bør ikke skje før i ungdomsfotballen. </a:t>
            </a:r>
          </a:p>
          <a:p>
            <a:pPr marL="342900" indent="-342900">
              <a:lnSpc>
                <a:spcPct val="115000"/>
              </a:lnSpc>
              <a:spcBef>
                <a:spcPts val="500"/>
              </a:spcBef>
              <a:buFont typeface="Symbol" panose="05050102010706020507" pitchFamily="18" charset="2"/>
              <a:buChar char=""/>
            </a:pPr>
            <a:r>
              <a:rPr lang="nb-NO" dirty="0">
                <a:latin typeface="Calibri" panose="020F0502020204030204" pitchFamily="34" charset="0"/>
                <a:ea typeface="Times New Roman" panose="02020603050405020304" pitchFamily="18" charset="0"/>
                <a:cs typeface="Times New Roman" panose="02020603050405020304" pitchFamily="18" charset="0"/>
              </a:rPr>
              <a:t>Det grunnleggende ved hospitering er at en gir spillere som har ferdigheter, tid og motivasjon et tilbud om trening(er) og/eller kamp(er) i en treningsgruppe med gjennomgående høyere ferdighetsnivå enn det spilleren får gjennom treningshverdagen i sitt lag.</a:t>
            </a:r>
          </a:p>
          <a:p>
            <a:pPr marL="342900" indent="-342900">
              <a:lnSpc>
                <a:spcPct val="115000"/>
              </a:lnSpc>
              <a:buFont typeface="Symbol" panose="05050102010706020507" pitchFamily="18" charset="2"/>
              <a:buChar char=""/>
            </a:pPr>
            <a:r>
              <a:rPr lang="nb-NO" dirty="0">
                <a:latin typeface="Calibri" panose="020F0502020204030204" pitchFamily="34" charset="0"/>
                <a:ea typeface="Times New Roman" panose="02020603050405020304" pitchFamily="18" charset="0"/>
                <a:cs typeface="Times New Roman" panose="02020603050405020304" pitchFamily="18" charset="0"/>
              </a:rPr>
              <a:t>Hospitering kan også brukes som virkemiddel for å bygge opp under spillere som viser gode holdninger i sitt treningsmiljø. Altså å hospitere opp en spiller som ikke nødvendigvis er den fremste i sin treningsgruppe, men som har vist en treningsmoral over tid som man ønsker å gi en positiv oppmerksomhet. </a:t>
            </a:r>
          </a:p>
          <a:p>
            <a:pPr marL="342900" indent="-342900">
              <a:lnSpc>
                <a:spcPct val="115000"/>
              </a:lnSpc>
              <a:buFont typeface="Symbol" panose="05050102010706020507" pitchFamily="18" charset="2"/>
              <a:buChar char=""/>
            </a:pPr>
            <a:r>
              <a:rPr lang="nb-NO" dirty="0">
                <a:latin typeface="Calibri" panose="020F0502020204030204" pitchFamily="34" charset="0"/>
                <a:ea typeface="Times New Roman" panose="02020603050405020304" pitchFamily="18" charset="0"/>
                <a:cs typeface="Times New Roman" panose="02020603050405020304" pitchFamily="18" charset="0"/>
              </a:rPr>
              <a:t>Hvordan kommer hospitering i stand? </a:t>
            </a:r>
            <a:br>
              <a:rPr lang="nb-NO" dirty="0">
                <a:latin typeface="Calibri" panose="020F0502020204030204" pitchFamily="34" charset="0"/>
                <a:ea typeface="Times New Roman" panose="02020603050405020304" pitchFamily="18" charset="0"/>
                <a:cs typeface="Times New Roman" panose="02020603050405020304" pitchFamily="18" charset="0"/>
              </a:rPr>
            </a:br>
            <a:r>
              <a:rPr lang="nb-NO" dirty="0">
                <a:latin typeface="Calibri" panose="020F0502020204030204" pitchFamily="34" charset="0"/>
                <a:ea typeface="Times New Roman" panose="02020603050405020304" pitchFamily="18" charset="0"/>
                <a:cs typeface="Times New Roman" panose="02020603050405020304" pitchFamily="18" charset="0"/>
              </a:rPr>
              <a:t>a) Trener for laget kontakter trenerveileder/SU for å diskutere spillerens utviklingsmål med ønske om gi en eller flere spiller utfordringer på et høyere nivå.</a:t>
            </a:r>
            <a:br>
              <a:rPr lang="nb-NO" dirty="0">
                <a:latin typeface="Calibri" panose="020F0502020204030204" pitchFamily="34" charset="0"/>
                <a:ea typeface="Times New Roman" panose="02020603050405020304" pitchFamily="18" charset="0"/>
                <a:cs typeface="Times New Roman" panose="02020603050405020304" pitchFamily="18" charset="0"/>
              </a:rPr>
            </a:br>
            <a:r>
              <a:rPr lang="nb-NO" dirty="0">
                <a:latin typeface="Calibri" panose="020F0502020204030204" pitchFamily="34" charset="0"/>
                <a:ea typeface="Times New Roman" panose="02020603050405020304" pitchFamily="18" charset="0"/>
                <a:cs typeface="Times New Roman" panose="02020603050405020304" pitchFamily="18" charset="0"/>
              </a:rPr>
              <a:t>b) </a:t>
            </a:r>
            <a:r>
              <a:rPr lang="nb-NO" b="1" dirty="0">
                <a:latin typeface="Calibri" panose="020F0502020204030204" pitchFamily="34" charset="0"/>
                <a:ea typeface="Times New Roman" panose="02020603050405020304" pitchFamily="18" charset="0"/>
                <a:cs typeface="Times New Roman" panose="02020603050405020304" pitchFamily="18" charset="0"/>
              </a:rPr>
              <a:t>All hospitering skal godkjennes sportslig utvalg. Forespørselen skal rettes til </a:t>
            </a:r>
            <a:r>
              <a:rPr lang="nb-NO" b="1" dirty="0">
                <a:latin typeface="Calibri" panose="020F0502020204030204" pitchFamily="34" charset="0"/>
                <a:ea typeface="Times New Roman" panose="02020603050405020304" pitchFamily="18" charset="0"/>
                <a:cs typeface="Times New Roman" panose="02020603050405020304" pitchFamily="18" charset="0"/>
                <a:hlinkClick r:id="rId2"/>
              </a:rPr>
              <a:t>sport@fjellhamarfotball.no</a:t>
            </a:r>
            <a:r>
              <a:rPr lang="nb-NO" b="1" dirty="0">
                <a:latin typeface="Calibri" panose="020F0502020204030204" pitchFamily="34" charset="0"/>
                <a:ea typeface="Times New Roman" panose="02020603050405020304" pitchFamily="18" charset="0"/>
                <a:cs typeface="Times New Roman" panose="02020603050405020304" pitchFamily="18" charset="0"/>
              </a:rPr>
              <a:t>  </a:t>
            </a:r>
            <a:r>
              <a:rPr lang="nb-NO" dirty="0">
                <a:latin typeface="Calibri" panose="020F0502020204030204" pitchFamily="34" charset="0"/>
                <a:ea typeface="Times New Roman" panose="02020603050405020304" pitchFamily="18" charset="0"/>
                <a:cs typeface="Times New Roman" panose="02020603050405020304" pitchFamily="18" charset="0"/>
              </a:rPr>
              <a:t>Det er Trenerveileder barne- og ungdomsfotballen som har det overordnede fagansvaret i samarbeid med sportslig utvalg og skal gi sin tilslutning til hospitering i barne- og ungdomsfotballen. </a:t>
            </a:r>
          </a:p>
          <a:p>
            <a:pPr marL="342900" indent="-342900">
              <a:lnSpc>
                <a:spcPct val="115000"/>
              </a:lnSpc>
              <a:buFont typeface="Symbol" panose="05050102010706020507" pitchFamily="18" charset="2"/>
              <a:buChar char=""/>
            </a:pPr>
            <a:r>
              <a:rPr lang="nb-NO" dirty="0">
                <a:latin typeface="Calibri" panose="020F0502020204030204" pitchFamily="34" charset="0"/>
                <a:ea typeface="Times New Roman" panose="02020603050405020304" pitchFamily="18" charset="0"/>
                <a:cs typeface="Times New Roman" panose="02020603050405020304" pitchFamily="18" charset="0"/>
              </a:rPr>
              <a:t>Klubben utarbeider et hospiteringsskjema med mål og vurdering av hospiterings periode.</a:t>
            </a:r>
          </a:p>
        </p:txBody>
      </p:sp>
      <p:pic>
        <p:nvPicPr>
          <p:cNvPr id="3" name="Picture 4" descr="Fjellhamar FK Logo [ Download - Logo - icon ]">
            <a:extLst>
              <a:ext uri="{FF2B5EF4-FFF2-40B4-BE49-F238E27FC236}">
                <a16:creationId xmlns:a16="http://schemas.microsoft.com/office/drawing/2014/main" id="{85761774-C0FB-492A-A6B3-62E6FFFCC95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Fjellhamar FK Logo [ Download - Logo - icon ]">
            <a:extLst>
              <a:ext uri="{FF2B5EF4-FFF2-40B4-BE49-F238E27FC236}">
                <a16:creationId xmlns:a16="http://schemas.microsoft.com/office/drawing/2014/main" id="{82428B13-8E03-4B9A-9B71-EE572578602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4" name="Plassholder for lysbildenummer 3"/>
          <p:cNvSpPr>
            <a:spLocks noGrp="1"/>
          </p:cNvSpPr>
          <p:nvPr>
            <p:ph type="sldNum" sz="quarter" idx="12"/>
          </p:nvPr>
        </p:nvSpPr>
        <p:spPr/>
        <p:txBody>
          <a:bodyPr/>
          <a:lstStyle/>
          <a:p>
            <a:fld id="{4F5C4A27-82AD-4BA9-8FFB-CD11CD253D01}" type="slidenum">
              <a:rPr lang="nb-NO" smtClean="0"/>
              <a:t>19</a:t>
            </a:fld>
            <a:endParaRPr lang="nb-NO" dirty="0"/>
          </a:p>
        </p:txBody>
      </p:sp>
    </p:spTree>
    <p:extLst>
      <p:ext uri="{BB962C8B-B14F-4D97-AF65-F5344CB8AC3E}">
        <p14:creationId xmlns:p14="http://schemas.microsoft.com/office/powerpoint/2010/main" val="2423275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a:xfrm>
            <a:off x="1561381" y="365125"/>
            <a:ext cx="9083616" cy="537119"/>
          </a:xfrm>
          <a:solidFill>
            <a:srgbClr val="FF0000"/>
          </a:solidFill>
        </p:spPr>
        <p:txBody>
          <a:bodyPr>
            <a:normAutofit fontScale="90000"/>
          </a:bodyPr>
          <a:lstStyle/>
          <a:p>
            <a:pPr algn="ctr"/>
            <a:r>
              <a:rPr lang="nb-NO" sz="2700" b="1" dirty="0">
                <a:solidFill>
                  <a:schemeClr val="bg1"/>
                </a:solidFill>
              </a:rPr>
              <a:t>Innholdsfortegnelse</a:t>
            </a:r>
            <a:r>
              <a:rPr lang="nb-NO" dirty="0"/>
              <a:t> </a:t>
            </a:r>
          </a:p>
        </p:txBody>
      </p:sp>
      <p:sp>
        <p:nvSpPr>
          <p:cNvPr id="6" name="Plassholder for innhold 5"/>
          <p:cNvSpPr>
            <a:spLocks noGrp="1"/>
          </p:cNvSpPr>
          <p:nvPr>
            <p:ph sz="half" idx="1"/>
          </p:nvPr>
        </p:nvSpPr>
        <p:spPr/>
        <p:txBody>
          <a:bodyPr>
            <a:normAutofit fontScale="25000" lnSpcReduction="20000"/>
          </a:bodyPr>
          <a:lstStyle/>
          <a:p>
            <a:pPr marL="514350" indent="-514350">
              <a:buFont typeface="+mj-lt"/>
              <a:buAutoNum type="arabicPeriod"/>
            </a:pPr>
            <a:r>
              <a:rPr lang="nb-NO" sz="4000" dirty="0"/>
              <a:t>Forside sportsplan </a:t>
            </a:r>
          </a:p>
          <a:p>
            <a:pPr marL="514350" indent="-514350">
              <a:buFont typeface="+mj-lt"/>
              <a:buAutoNum type="arabicPeriod"/>
            </a:pPr>
            <a:r>
              <a:rPr lang="nb-NO" sz="4000" dirty="0"/>
              <a:t>Innholdsfortegnelse </a:t>
            </a:r>
          </a:p>
          <a:p>
            <a:pPr marL="514350" indent="-514350">
              <a:buFont typeface="+mj-lt"/>
              <a:buAutoNum type="arabicPeriod"/>
            </a:pPr>
            <a:r>
              <a:rPr lang="nb-NO" sz="4000" dirty="0"/>
              <a:t>Fjellhamar modellen</a:t>
            </a:r>
          </a:p>
          <a:p>
            <a:pPr marL="514350" indent="-514350">
              <a:buFont typeface="+mj-lt"/>
              <a:buAutoNum type="arabicPeriod"/>
            </a:pPr>
            <a:r>
              <a:rPr lang="nb-NO" sz="4000" dirty="0"/>
              <a:t>Fjellhamar modellen tankesett</a:t>
            </a:r>
          </a:p>
          <a:p>
            <a:pPr marL="514350" indent="-514350">
              <a:buFont typeface="+mj-lt"/>
              <a:buAutoNum type="arabicPeriod"/>
            </a:pPr>
            <a:r>
              <a:rPr lang="nb-NO" sz="4000" dirty="0"/>
              <a:t>Verdier og hovedmål </a:t>
            </a:r>
          </a:p>
          <a:p>
            <a:pPr marL="514350" indent="-514350">
              <a:buFont typeface="+mj-lt"/>
              <a:buAutoNum type="arabicPeriod"/>
            </a:pPr>
            <a:r>
              <a:rPr lang="nb-NO" sz="4000" dirty="0"/>
              <a:t>Overordnede målsetninger </a:t>
            </a:r>
          </a:p>
          <a:p>
            <a:pPr marL="514350" indent="-514350">
              <a:buFont typeface="+mj-lt"/>
              <a:buAutoNum type="arabicPeriod"/>
            </a:pPr>
            <a:r>
              <a:rPr lang="nb-NO" sz="4000" dirty="0"/>
              <a:t>Målsetning barnefotballen </a:t>
            </a:r>
          </a:p>
          <a:p>
            <a:pPr marL="514350" indent="-514350">
              <a:buFont typeface="+mj-lt"/>
              <a:buAutoNum type="arabicPeriod"/>
            </a:pPr>
            <a:r>
              <a:rPr lang="nb-NO" sz="4000" dirty="0"/>
              <a:t>Målsetning ungdomsfotballen</a:t>
            </a:r>
          </a:p>
          <a:p>
            <a:pPr marL="514350" indent="-514350">
              <a:buFont typeface="+mj-lt"/>
              <a:buAutoNum type="arabicPeriod"/>
            </a:pPr>
            <a:r>
              <a:rPr lang="nb-NO" sz="4000" dirty="0"/>
              <a:t>Målsetning seniorfotball </a:t>
            </a:r>
          </a:p>
          <a:p>
            <a:pPr marL="514350" indent="-514350">
              <a:buFont typeface="+mj-lt"/>
              <a:buAutoNum type="arabicPeriod"/>
            </a:pPr>
            <a:r>
              <a:rPr lang="nb-NO" sz="4000" dirty="0"/>
              <a:t>Tilrettelagt fotball </a:t>
            </a:r>
          </a:p>
          <a:p>
            <a:pPr marL="514350" indent="-514350">
              <a:buFont typeface="+mj-lt"/>
              <a:buAutoNum type="arabicPeriod"/>
            </a:pPr>
            <a:r>
              <a:rPr lang="nb-NO" sz="4000" dirty="0"/>
              <a:t>Keeperutvikling </a:t>
            </a:r>
          </a:p>
          <a:p>
            <a:pPr marL="514350" indent="-514350">
              <a:buFont typeface="+mj-lt"/>
              <a:buAutoNum type="arabicPeriod"/>
            </a:pPr>
            <a:r>
              <a:rPr lang="nb-NO" sz="4000" dirty="0"/>
              <a:t>Dommere</a:t>
            </a:r>
          </a:p>
          <a:p>
            <a:pPr marL="514350" indent="-514350">
              <a:buFont typeface="+mj-lt"/>
              <a:buAutoNum type="arabicPeriod"/>
            </a:pPr>
            <a:r>
              <a:rPr lang="nb-NO" sz="4000" dirty="0"/>
              <a:t>Virkemiddel for å oppnå målsetning</a:t>
            </a:r>
          </a:p>
          <a:p>
            <a:pPr marL="514350" indent="-514350">
              <a:buFont typeface="+mj-lt"/>
              <a:buAutoNum type="arabicPeriod"/>
            </a:pPr>
            <a:r>
              <a:rPr lang="nb-NO" sz="4000" dirty="0"/>
              <a:t>Differensiering –jevnbyrdighet-hospitering –fair Play</a:t>
            </a:r>
          </a:p>
          <a:p>
            <a:pPr marL="514350" indent="-514350">
              <a:buFont typeface="+mj-lt"/>
              <a:buAutoNum type="arabicPeriod"/>
            </a:pPr>
            <a:r>
              <a:rPr lang="nb-NO" sz="4000" dirty="0"/>
              <a:t>Fair Play trenere</a:t>
            </a:r>
          </a:p>
          <a:p>
            <a:pPr marL="514350" indent="-514350">
              <a:buFont typeface="+mj-lt"/>
              <a:buAutoNum type="arabicPeriod"/>
            </a:pPr>
            <a:r>
              <a:rPr lang="nb-NO" sz="4000" dirty="0"/>
              <a:t>Fair Play spillere</a:t>
            </a:r>
          </a:p>
          <a:p>
            <a:pPr marL="514350" indent="-514350">
              <a:buFont typeface="+mj-lt"/>
              <a:buAutoNum type="arabicPeriod"/>
            </a:pPr>
            <a:r>
              <a:rPr lang="nb-NO" sz="4000" dirty="0"/>
              <a:t>Fair Play foreldre </a:t>
            </a:r>
          </a:p>
          <a:p>
            <a:pPr marL="514350" indent="-514350">
              <a:buFont typeface="+mj-lt"/>
              <a:buAutoNum type="arabicPeriod"/>
            </a:pPr>
            <a:endParaRPr lang="nb-NO" sz="1800" dirty="0"/>
          </a:p>
          <a:p>
            <a:pPr marL="514350" indent="-514350">
              <a:buFont typeface="+mj-lt"/>
              <a:buAutoNum type="arabicPeriod"/>
            </a:pPr>
            <a:endParaRPr lang="nb-NO" sz="1800" dirty="0"/>
          </a:p>
          <a:p>
            <a:pPr marL="514350" indent="-514350">
              <a:buFont typeface="+mj-lt"/>
              <a:buAutoNum type="arabicPeriod"/>
            </a:pPr>
            <a:endParaRPr lang="nb-NO" sz="1800" dirty="0"/>
          </a:p>
          <a:p>
            <a:pPr marL="514350" indent="-514350">
              <a:buFont typeface="+mj-lt"/>
              <a:buAutoNum type="arabicPeriod"/>
            </a:pPr>
            <a:endParaRPr lang="nb-NO" dirty="0"/>
          </a:p>
          <a:p>
            <a:pPr marL="514350" indent="-514350">
              <a:buFont typeface="+mj-lt"/>
              <a:buAutoNum type="arabicPeriod"/>
            </a:pPr>
            <a:endParaRPr lang="nb-NO" dirty="0"/>
          </a:p>
          <a:p>
            <a:pPr marL="514350" indent="-514350">
              <a:buFont typeface="+mj-lt"/>
              <a:buAutoNum type="arabicPeriod"/>
            </a:pPr>
            <a:endParaRPr lang="nb-NO" dirty="0"/>
          </a:p>
          <a:p>
            <a:pPr marL="514350" indent="-514350">
              <a:buFont typeface="+mj-lt"/>
              <a:buAutoNum type="arabicPeriod"/>
            </a:pPr>
            <a:endParaRPr lang="nb-NO" dirty="0"/>
          </a:p>
        </p:txBody>
      </p:sp>
      <p:sp>
        <p:nvSpPr>
          <p:cNvPr id="7" name="Plassholder for innhold 6"/>
          <p:cNvSpPr>
            <a:spLocks noGrp="1"/>
          </p:cNvSpPr>
          <p:nvPr>
            <p:ph sz="half" idx="2"/>
          </p:nvPr>
        </p:nvSpPr>
        <p:spPr/>
        <p:txBody>
          <a:bodyPr>
            <a:normAutofit fontScale="25000" lnSpcReduction="20000"/>
          </a:bodyPr>
          <a:lstStyle/>
          <a:p>
            <a:pPr marL="0" indent="0">
              <a:buNone/>
            </a:pPr>
            <a:endParaRPr lang="nb-NO" sz="4000" dirty="0"/>
          </a:p>
          <a:p>
            <a:pPr marL="0" indent="0">
              <a:buNone/>
            </a:pPr>
            <a:r>
              <a:rPr lang="nb-NO" sz="4000" dirty="0"/>
              <a:t>17.              Trenerforum – trenerveileder barn og ungdomsfotballen     </a:t>
            </a:r>
          </a:p>
          <a:p>
            <a:pPr marL="0" indent="0">
              <a:buNone/>
            </a:pPr>
            <a:r>
              <a:rPr lang="nb-NO" sz="4000" dirty="0"/>
              <a:t>18.              Hospitering </a:t>
            </a:r>
          </a:p>
          <a:p>
            <a:pPr marL="742950" indent="-742950">
              <a:buAutoNum type="arabicPeriod" startAt="19"/>
            </a:pPr>
            <a:r>
              <a:rPr lang="nb-NO" sz="4000" dirty="0"/>
              <a:t>Foreldremøte </a:t>
            </a:r>
          </a:p>
          <a:p>
            <a:pPr marL="742950" indent="-742950">
              <a:buAutoNum type="arabicPeriod" startAt="19"/>
            </a:pPr>
            <a:r>
              <a:rPr lang="nb-NO" sz="4000" dirty="0"/>
              <a:t>Treninger </a:t>
            </a:r>
          </a:p>
          <a:p>
            <a:pPr marL="742950" indent="-742950">
              <a:buAutoNum type="arabicPeriod" startAt="19"/>
            </a:pPr>
            <a:r>
              <a:rPr lang="nb-NO" sz="4000" dirty="0"/>
              <a:t>Gutter og jenter 6 – 9 år </a:t>
            </a:r>
          </a:p>
          <a:p>
            <a:pPr marL="742950" indent="-742950">
              <a:buAutoNum type="arabicPeriod" startAt="19"/>
            </a:pPr>
            <a:r>
              <a:rPr lang="nb-NO" sz="4000" dirty="0"/>
              <a:t>Gutter og jenter 10- 11år</a:t>
            </a:r>
          </a:p>
          <a:p>
            <a:pPr marL="742950" indent="-742950">
              <a:buAutoNum type="arabicPeriod" startAt="19"/>
            </a:pPr>
            <a:r>
              <a:rPr lang="nb-NO" sz="4000" dirty="0"/>
              <a:t>Gutter og jenter 12 år  </a:t>
            </a:r>
          </a:p>
          <a:p>
            <a:pPr marL="742950" indent="-742950">
              <a:buAutoNum type="arabicPeriod" startAt="19"/>
            </a:pPr>
            <a:r>
              <a:rPr lang="nb-NO" sz="4000" dirty="0"/>
              <a:t>Gutter og jenter 13-14 år </a:t>
            </a:r>
          </a:p>
          <a:p>
            <a:pPr marL="742950" indent="-742950">
              <a:buAutoNum type="arabicPeriod" startAt="19"/>
            </a:pPr>
            <a:r>
              <a:rPr lang="nb-NO" sz="4000" dirty="0"/>
              <a:t>Gutter og jenter 15-16 år og 17-19år </a:t>
            </a:r>
          </a:p>
          <a:p>
            <a:pPr marL="742950" indent="-742950">
              <a:buAutoNum type="arabicPeriod" startAt="19"/>
            </a:pPr>
            <a:r>
              <a:rPr lang="nb-NO" sz="4000" dirty="0"/>
              <a:t>Retningslinjer for opptak av nye spillere 6 – 12 år </a:t>
            </a:r>
          </a:p>
          <a:p>
            <a:pPr marL="742950" indent="-742950">
              <a:buAutoNum type="arabicPeriod" startAt="19"/>
            </a:pPr>
            <a:r>
              <a:rPr lang="nb-NO" sz="4000" dirty="0"/>
              <a:t>Retningslinjer for opptak av nye spillere 13- 19 år </a:t>
            </a:r>
          </a:p>
          <a:p>
            <a:pPr marL="742950" indent="-742950">
              <a:buAutoNum type="arabicPeriod" startAt="19"/>
            </a:pPr>
            <a:r>
              <a:rPr lang="nb-NO" sz="4000" dirty="0"/>
              <a:t>Trenerrollen og laglederrollen i Fjellhamar FK  </a:t>
            </a:r>
          </a:p>
          <a:p>
            <a:pPr marL="742950" indent="-742950">
              <a:buAutoNum type="arabicPeriod" startAt="19"/>
            </a:pPr>
            <a:r>
              <a:rPr lang="nb-NO" sz="4000" dirty="0"/>
              <a:t>Skoleringsplan for trenere </a:t>
            </a:r>
          </a:p>
          <a:p>
            <a:pPr marL="742950" indent="-742950">
              <a:buAutoNum type="arabicPeriod" startAt="19"/>
            </a:pPr>
            <a:r>
              <a:rPr lang="nb-NO" sz="4000" dirty="0"/>
              <a:t>Akademiet </a:t>
            </a:r>
          </a:p>
          <a:p>
            <a:pPr marL="0" indent="0">
              <a:buNone/>
            </a:pPr>
            <a:endParaRPr lang="nb-NO" sz="4000" dirty="0"/>
          </a:p>
          <a:p>
            <a:pPr marL="0" indent="0">
              <a:buNone/>
            </a:pPr>
            <a:endParaRPr lang="nb-NO" dirty="0"/>
          </a:p>
          <a:p>
            <a:pPr marL="0" indent="0">
              <a:buNone/>
            </a:pPr>
            <a:endParaRPr lang="nb-NO" dirty="0"/>
          </a:p>
        </p:txBody>
      </p:sp>
      <p:sp>
        <p:nvSpPr>
          <p:cNvPr id="4" name="Plassholder for lysbildenummer 3"/>
          <p:cNvSpPr>
            <a:spLocks noGrp="1"/>
          </p:cNvSpPr>
          <p:nvPr>
            <p:ph type="sldNum" sz="quarter" idx="12"/>
          </p:nvPr>
        </p:nvSpPr>
        <p:spPr/>
        <p:txBody>
          <a:bodyPr/>
          <a:lstStyle/>
          <a:p>
            <a:fld id="{4F5C4A27-82AD-4BA9-8FFB-CD11CD253D01}" type="slidenum">
              <a:rPr lang="nb-NO" smtClean="0"/>
              <a:t>2</a:t>
            </a:fld>
            <a:endParaRPr lang="nb-NO" dirty="0"/>
          </a:p>
        </p:txBody>
      </p:sp>
      <p:pic>
        <p:nvPicPr>
          <p:cNvPr id="8" name="Picture 4" descr="Fjellhamar FK Logo [ Download - Logo - icon ]">
            <a:extLst>
              <a:ext uri="{FF2B5EF4-FFF2-40B4-BE49-F238E27FC236}">
                <a16:creationId xmlns:a16="http://schemas.microsoft.com/office/drawing/2014/main" id="{90D16DE4-A940-4550-AACC-17F9B8BF3B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207395"/>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Fjellhamar FK Logo [ Download - Logo - icon ]">
            <a:extLst>
              <a:ext uri="{FF2B5EF4-FFF2-40B4-BE49-F238E27FC236}">
                <a16:creationId xmlns:a16="http://schemas.microsoft.com/office/drawing/2014/main" id="{90D16DE4-A940-4550-AACC-17F9B8BF3B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15803" y="185738"/>
            <a:ext cx="637997" cy="637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9839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Sylinder 6"/>
          <p:cNvSpPr txBox="1"/>
          <p:nvPr/>
        </p:nvSpPr>
        <p:spPr>
          <a:xfrm>
            <a:off x="2337162" y="138984"/>
            <a:ext cx="7563394" cy="461665"/>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Foreldremøter</a:t>
            </a:r>
            <a:endParaRPr lang="nb-NO" sz="2400" dirty="0">
              <a:solidFill>
                <a:schemeClr val="bg1"/>
              </a:solidFill>
            </a:endParaRPr>
          </a:p>
        </p:txBody>
      </p:sp>
      <p:sp>
        <p:nvSpPr>
          <p:cNvPr id="2" name="Rektangel 1"/>
          <p:cNvSpPr/>
          <p:nvPr/>
        </p:nvSpPr>
        <p:spPr>
          <a:xfrm>
            <a:off x="1635035" y="1484975"/>
            <a:ext cx="4253444" cy="5037148"/>
          </a:xfrm>
          <a:prstGeom prst="rect">
            <a:avLst/>
          </a:prstGeom>
        </p:spPr>
        <p:txBody>
          <a:bodyPr wrap="square">
            <a:spAutoFit/>
          </a:bodyPr>
          <a:lstStyle/>
          <a:p>
            <a:pPr>
              <a:spcAft>
                <a:spcPts val="1000"/>
              </a:spcAft>
            </a:pPr>
            <a:r>
              <a:rPr lang="nb-NO" sz="1200" b="1" dirty="0">
                <a:latin typeface="Calibri" panose="020F0502020204030204" pitchFamily="34" charset="0"/>
                <a:ea typeface="Times New Roman" panose="02020603050405020304" pitchFamily="18" charset="0"/>
                <a:cs typeface="Times New Roman" panose="02020603050405020304" pitchFamily="18" charset="0"/>
              </a:rPr>
              <a:t>Agenda for foreldremøte ved treningsoppstart:</a:t>
            </a:r>
          </a:p>
          <a:p>
            <a:pPr marL="342900" indent="-342900">
              <a:buFont typeface="+mj-lt"/>
              <a:buAutoNum type="arabi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Gå gjennom Fjellhamar FK`s retningslinjer for aldersgruppen</a:t>
            </a:r>
          </a:p>
          <a:p>
            <a:pPr marL="800100" lvl="1" indent="-342900">
              <a:lnSpc>
                <a:spcPct val="115000"/>
              </a:lnSpc>
              <a:buFont typeface="+mj-lt"/>
              <a:buAutoNum type="alphaL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Hovedmål og virkemidler</a:t>
            </a:r>
          </a:p>
          <a:p>
            <a:pPr marL="800100" lvl="1" indent="-342900">
              <a:lnSpc>
                <a:spcPct val="115000"/>
              </a:lnSpc>
              <a:buFont typeface="+mj-lt"/>
              <a:buAutoNum type="alphaL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Retningslinjer for trenere/ledere</a:t>
            </a:r>
          </a:p>
          <a:p>
            <a:pPr marL="800100" lvl="1" indent="-342900">
              <a:lnSpc>
                <a:spcPct val="115000"/>
              </a:lnSpc>
              <a:buFont typeface="+mj-lt"/>
              <a:buAutoNum type="alphaL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Fair Play reglene for spillerne</a:t>
            </a:r>
          </a:p>
          <a:p>
            <a:pPr marL="800100" lvl="1" indent="-342900">
              <a:lnSpc>
                <a:spcPct val="115000"/>
              </a:lnSpc>
              <a:buFont typeface="+mj-lt"/>
              <a:buAutoNum type="alphaL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Dele ut og gå gjennom foreldrevettreglene</a:t>
            </a:r>
          </a:p>
          <a:p>
            <a:pPr marL="800100" lvl="1" indent="-342900">
              <a:lnSpc>
                <a:spcPct val="115000"/>
              </a:lnSpc>
              <a:buFont typeface="+mj-lt"/>
              <a:buAutoNum type="alphaL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Spilletid</a:t>
            </a:r>
          </a:p>
          <a:p>
            <a:pPr marL="800100" lvl="1" indent="-342900">
              <a:lnSpc>
                <a:spcPct val="115000"/>
              </a:lnSpc>
              <a:buFont typeface="+mj-lt"/>
              <a:buAutoNum type="alphaL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Differensiering</a:t>
            </a:r>
          </a:p>
          <a:p>
            <a:pPr marL="800100" lvl="1" indent="-342900">
              <a:lnSpc>
                <a:spcPct val="115000"/>
              </a:lnSpc>
              <a:buFont typeface="+mj-lt"/>
              <a:buAutoNum type="alphaL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Inndeling lag</a:t>
            </a:r>
          </a:p>
          <a:p>
            <a:pPr marL="800100" lvl="1" indent="-342900">
              <a:lnSpc>
                <a:spcPct val="115000"/>
              </a:lnSpc>
              <a:buFont typeface="+mj-lt"/>
              <a:buAutoNum type="alphaL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Turneringer</a:t>
            </a:r>
          </a:p>
          <a:p>
            <a:pPr marL="342900" indent="-342900">
              <a:lnSpc>
                <a:spcPct val="115000"/>
              </a:lnSpc>
              <a:buFont typeface="+mj-lt"/>
              <a:buAutoNum type="arabi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Opplegget for sesongen</a:t>
            </a:r>
          </a:p>
          <a:p>
            <a:pPr marL="742950" lvl="1" indent="-285750">
              <a:lnSpc>
                <a:spcPct val="115000"/>
              </a:lnSpc>
              <a:buFont typeface="+mj-lt"/>
              <a:buAutoNum type="alphaL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Seriespill</a:t>
            </a:r>
          </a:p>
          <a:p>
            <a:pPr marL="742950" lvl="1" indent="-285750">
              <a:lnSpc>
                <a:spcPct val="115000"/>
              </a:lnSpc>
              <a:buFont typeface="+mj-lt"/>
              <a:buAutoNum type="alphaL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Turnering</a:t>
            </a:r>
          </a:p>
          <a:p>
            <a:pPr marL="742950" lvl="1" indent="-285750">
              <a:lnSpc>
                <a:spcPct val="115000"/>
              </a:lnSpc>
              <a:buFont typeface="+mj-lt"/>
              <a:buAutoNum type="alphaL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Treninger</a:t>
            </a:r>
          </a:p>
          <a:p>
            <a:pPr marL="342900" indent="-342900">
              <a:lnSpc>
                <a:spcPct val="115000"/>
              </a:lnSpc>
              <a:buFont typeface="+mj-lt"/>
              <a:buAutoNum type="arabi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Forberedelser</a:t>
            </a:r>
          </a:p>
          <a:p>
            <a:pPr marL="800100" lvl="1" indent="-342900">
              <a:lnSpc>
                <a:spcPct val="115000"/>
              </a:lnSpc>
              <a:buFont typeface="+mj-lt"/>
              <a:buAutoNum type="alphaL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Kosthold</a:t>
            </a:r>
          </a:p>
          <a:p>
            <a:pPr marL="800100" lvl="1" indent="-342900">
              <a:lnSpc>
                <a:spcPct val="115000"/>
              </a:lnSpc>
              <a:buFont typeface="+mj-lt"/>
              <a:buAutoNum type="alphaL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søvn/hvile</a:t>
            </a:r>
          </a:p>
          <a:p>
            <a:pPr marL="342900" indent="-342900">
              <a:lnSpc>
                <a:spcPct val="115000"/>
              </a:lnSpc>
              <a:buFont typeface="+mj-lt"/>
              <a:buAutoNum type="arabi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Koordinering deltagelse flere idretter</a:t>
            </a:r>
          </a:p>
          <a:p>
            <a:pPr marL="342900" indent="-342900">
              <a:lnSpc>
                <a:spcPct val="115000"/>
              </a:lnSpc>
              <a:buFont typeface="+mj-lt"/>
              <a:buAutoNum type="arabi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Velge en foreldrekontakt med ansvar for:</a:t>
            </a:r>
          </a:p>
          <a:p>
            <a:pPr marL="800100" lvl="1" indent="-342900">
              <a:lnSpc>
                <a:spcPct val="115000"/>
              </a:lnSpc>
              <a:buFont typeface="+mj-lt"/>
              <a:buAutoNum type="alphaL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Økonomi </a:t>
            </a:r>
            <a:r>
              <a:rPr lang="nb-NO" sz="1200" dirty="0">
                <a:solidFill>
                  <a:schemeClr val="accent4"/>
                </a:solidFill>
                <a:latin typeface="Calibri" panose="020F0502020204030204" pitchFamily="34" charset="0"/>
                <a:ea typeface="Times New Roman" panose="02020603050405020304" pitchFamily="18" charset="0"/>
                <a:cs typeface="Times New Roman" panose="02020603050405020304" pitchFamily="18" charset="0"/>
              </a:rPr>
              <a:t>(alt. lagleder)</a:t>
            </a:r>
          </a:p>
          <a:p>
            <a:pPr marL="800100" lvl="1" indent="-342900">
              <a:lnSpc>
                <a:spcPct val="115000"/>
              </a:lnSpc>
              <a:buFont typeface="+mj-lt"/>
              <a:buAutoNum type="alphaL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Kjøreliste</a:t>
            </a:r>
          </a:p>
          <a:p>
            <a:pPr marL="800100" lvl="1" indent="-342900">
              <a:lnSpc>
                <a:spcPct val="115000"/>
              </a:lnSpc>
              <a:buFont typeface="+mj-lt"/>
              <a:buAutoNum type="alphaL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Kakebaking/kaffesalg på kamper</a:t>
            </a:r>
          </a:p>
          <a:p>
            <a:pPr marL="800100" lvl="1" indent="-342900">
              <a:lnSpc>
                <a:spcPct val="115000"/>
              </a:lnSpc>
              <a:spcAft>
                <a:spcPts val="1000"/>
              </a:spcAft>
              <a:buFont typeface="+mj-lt"/>
              <a:buAutoNum type="alphaL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Dugnadsliste</a:t>
            </a:r>
          </a:p>
        </p:txBody>
      </p:sp>
      <p:sp>
        <p:nvSpPr>
          <p:cNvPr id="8" name="Rektangel 7"/>
          <p:cNvSpPr/>
          <p:nvPr/>
        </p:nvSpPr>
        <p:spPr>
          <a:xfrm>
            <a:off x="2337162" y="861627"/>
            <a:ext cx="7563393" cy="1031051"/>
          </a:xfrm>
          <a:prstGeom prst="rect">
            <a:avLst/>
          </a:prstGeom>
        </p:spPr>
        <p:txBody>
          <a:bodyPr wrap="square">
            <a:spAutoFit/>
          </a:bodyPr>
          <a:lstStyle/>
          <a:p>
            <a:pPr marL="36000">
              <a:spcBef>
                <a:spcPts val="600"/>
              </a:spcBef>
            </a:pPr>
            <a:r>
              <a:rPr lang="nb-NO" sz="1400" dirty="0">
                <a:latin typeface="Calibri" panose="020F0502020204030204" pitchFamily="34" charset="0"/>
                <a:ea typeface="Times New Roman" panose="02020603050405020304" pitchFamily="18" charset="0"/>
                <a:cs typeface="Times New Roman" panose="02020603050405020304" pitchFamily="18" charset="0"/>
              </a:rPr>
              <a:t>Det </a:t>
            </a:r>
            <a:r>
              <a:rPr lang="nb-NO" sz="1400" u="sng" dirty="0">
                <a:latin typeface="Calibri" panose="020F0502020204030204" pitchFamily="34" charset="0"/>
                <a:ea typeface="Times New Roman" panose="02020603050405020304" pitchFamily="18" charset="0"/>
                <a:cs typeface="Times New Roman" panose="02020603050405020304" pitchFamily="18" charset="0"/>
              </a:rPr>
              <a:t>skal</a:t>
            </a:r>
            <a:r>
              <a:rPr lang="nb-NO" sz="1400" dirty="0">
                <a:latin typeface="Calibri" panose="020F0502020204030204" pitchFamily="34" charset="0"/>
                <a:ea typeface="Times New Roman" panose="02020603050405020304" pitchFamily="18" charset="0"/>
                <a:cs typeface="Times New Roman" panose="02020603050405020304" pitchFamily="18" charset="0"/>
              </a:rPr>
              <a:t> avholdes et foreldremøte når laget starter treningen for ny sesong, og et foreldremøte før laget drar på sommerturnering. Ellers avholdes foreldremøter etter behov.</a:t>
            </a:r>
          </a:p>
          <a:p>
            <a:pPr>
              <a:spcBef>
                <a:spcPts val="600"/>
              </a:spcBef>
            </a:pPr>
            <a:br>
              <a:rPr lang="nb-NO" sz="1400" dirty="0">
                <a:latin typeface="Calibri" panose="020F0502020204030204" pitchFamily="34" charset="0"/>
                <a:ea typeface="Times New Roman" panose="02020603050405020304" pitchFamily="18" charset="0"/>
                <a:cs typeface="Times New Roman" panose="02020603050405020304" pitchFamily="18" charset="0"/>
              </a:rPr>
            </a:br>
            <a:endParaRPr lang="nb-NO" sz="14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ktangel 2"/>
          <p:cNvSpPr/>
          <p:nvPr/>
        </p:nvSpPr>
        <p:spPr>
          <a:xfrm>
            <a:off x="6303523" y="1484975"/>
            <a:ext cx="4714703" cy="1740861"/>
          </a:xfrm>
          <a:prstGeom prst="rect">
            <a:avLst/>
          </a:prstGeom>
        </p:spPr>
        <p:txBody>
          <a:bodyPr wrap="square">
            <a:spAutoFit/>
          </a:bodyPr>
          <a:lstStyle/>
          <a:p>
            <a:pPr>
              <a:spcAft>
                <a:spcPts val="1000"/>
              </a:spcAft>
            </a:pPr>
            <a:r>
              <a:rPr lang="nb-NO" sz="1200" b="1" dirty="0">
                <a:latin typeface="Calibri" panose="020F0502020204030204" pitchFamily="34" charset="0"/>
                <a:ea typeface="Times New Roman" panose="02020603050405020304" pitchFamily="18" charset="0"/>
                <a:cs typeface="Times New Roman" panose="02020603050405020304" pitchFamily="18" charset="0"/>
              </a:rPr>
              <a:t>Agenda for foreldremøte før sommerturnering:</a:t>
            </a:r>
            <a:endParaRPr lang="nb-NO" sz="12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buFont typeface="+mj-lt"/>
              <a:buAutoNum type="arabi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Oppsummering sesongen så langt</a:t>
            </a:r>
          </a:p>
          <a:p>
            <a:pPr marL="342900" indent="-342900">
              <a:lnSpc>
                <a:spcPct val="115000"/>
              </a:lnSpc>
              <a:buFont typeface="+mj-lt"/>
              <a:buAutoNum type="arabi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Gå gjennom Fjellhamar FK`s retningslinjer for spilletid i turneringer</a:t>
            </a:r>
          </a:p>
          <a:p>
            <a:pPr marL="342900" indent="-342900">
              <a:buFont typeface="+mj-lt"/>
              <a:buAutoNum type="arabi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Regler for laget under turneringen                                                          a) leggetid                                                                                                     b) kosthold</a:t>
            </a:r>
          </a:p>
          <a:p>
            <a:pPr marL="342900" indent="-342900">
              <a:buFont typeface="+mj-lt"/>
              <a:buAutoNum type="arabi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c) lommepenger</a:t>
            </a:r>
          </a:p>
          <a:p>
            <a:pPr marL="342900" indent="-342900">
              <a:lnSpc>
                <a:spcPct val="115000"/>
              </a:lnSpc>
              <a:spcAft>
                <a:spcPts val="1000"/>
              </a:spcAft>
              <a:buFont typeface="+mj-lt"/>
              <a:buAutoNum type="arabi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Fordeling av oppgaver</a:t>
            </a:r>
          </a:p>
        </p:txBody>
      </p:sp>
      <p:pic>
        <p:nvPicPr>
          <p:cNvPr id="5" name="Picture 4" descr="Fjellhamar FK Logo [ Download - Logo - icon ]">
            <a:extLst>
              <a:ext uri="{FF2B5EF4-FFF2-40B4-BE49-F238E27FC236}">
                <a16:creationId xmlns:a16="http://schemas.microsoft.com/office/drawing/2014/main" id="{2DB18408-0918-405B-A7D9-E1E63B97E7E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Fjellhamar FK Logo [ Download - Logo - icon ]">
            <a:extLst>
              <a:ext uri="{FF2B5EF4-FFF2-40B4-BE49-F238E27FC236}">
                <a16:creationId xmlns:a16="http://schemas.microsoft.com/office/drawing/2014/main" id="{C7FB07AF-DFC1-4BDB-B767-70F581C92DA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4" name="Plassholder for lysbildenummer 3"/>
          <p:cNvSpPr>
            <a:spLocks noGrp="1"/>
          </p:cNvSpPr>
          <p:nvPr>
            <p:ph type="sldNum" sz="quarter" idx="12"/>
          </p:nvPr>
        </p:nvSpPr>
        <p:spPr/>
        <p:txBody>
          <a:bodyPr/>
          <a:lstStyle/>
          <a:p>
            <a:fld id="{4F5C4A27-82AD-4BA9-8FFB-CD11CD253D01}" type="slidenum">
              <a:rPr lang="nb-NO" smtClean="0"/>
              <a:t>20</a:t>
            </a:fld>
            <a:endParaRPr lang="nb-NO" dirty="0"/>
          </a:p>
        </p:txBody>
      </p:sp>
    </p:spTree>
    <p:extLst>
      <p:ext uri="{BB962C8B-B14F-4D97-AF65-F5344CB8AC3E}">
        <p14:creationId xmlns:p14="http://schemas.microsoft.com/office/powerpoint/2010/main" val="3654134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Sylinder 6"/>
          <p:cNvSpPr txBox="1"/>
          <p:nvPr/>
        </p:nvSpPr>
        <p:spPr>
          <a:xfrm>
            <a:off x="2337162" y="138984"/>
            <a:ext cx="7563394" cy="461665"/>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Treninger</a:t>
            </a:r>
            <a:endParaRPr lang="nb-NO" sz="2400" dirty="0">
              <a:solidFill>
                <a:schemeClr val="bg1"/>
              </a:solidFill>
            </a:endParaRPr>
          </a:p>
        </p:txBody>
      </p:sp>
      <p:sp>
        <p:nvSpPr>
          <p:cNvPr id="8" name="Rektangel 7"/>
          <p:cNvSpPr/>
          <p:nvPr/>
        </p:nvSpPr>
        <p:spPr>
          <a:xfrm>
            <a:off x="2337162" y="716073"/>
            <a:ext cx="7581844" cy="325538"/>
          </a:xfrm>
          <a:prstGeom prst="rect">
            <a:avLst/>
          </a:prstGeom>
        </p:spPr>
        <p:txBody>
          <a:bodyPr wrap="square">
            <a:spAutoFit/>
          </a:bodyPr>
          <a:lstStyle/>
          <a:p>
            <a:pPr>
              <a:lnSpc>
                <a:spcPct val="115000"/>
              </a:lnSpc>
              <a:spcBef>
                <a:spcPts val="500"/>
              </a:spcBef>
              <a:spcAft>
                <a:spcPts val="1000"/>
              </a:spcAft>
            </a:pPr>
            <a:r>
              <a:rPr lang="nb-NO" sz="1400" dirty="0">
                <a:latin typeface="Calibri" panose="020F0502020204030204" pitchFamily="34" charset="0"/>
                <a:ea typeface="Times New Roman" panose="02020603050405020304" pitchFamily="18" charset="0"/>
                <a:cs typeface="Times New Roman" panose="02020603050405020304" pitchFamily="18" charset="0"/>
              </a:rPr>
              <a:t>Tabell over antall treningsøkter for lagene i Fjellhamar FK’s barne- og ungdomsavdeling:</a:t>
            </a:r>
          </a:p>
        </p:txBody>
      </p:sp>
      <p:graphicFrame>
        <p:nvGraphicFramePr>
          <p:cNvPr id="9" name="Tabell 8"/>
          <p:cNvGraphicFramePr>
            <a:graphicFrameLocks noGrp="1"/>
          </p:cNvGraphicFramePr>
          <p:nvPr>
            <p:extLst>
              <p:ext uri="{D42A27DB-BD31-4B8C-83A1-F6EECF244321}">
                <p14:modId xmlns:p14="http://schemas.microsoft.com/office/powerpoint/2010/main" val="1496811017"/>
              </p:ext>
            </p:extLst>
          </p:nvPr>
        </p:nvGraphicFramePr>
        <p:xfrm>
          <a:off x="2337163" y="1124809"/>
          <a:ext cx="7563397" cy="3435530"/>
        </p:xfrm>
        <a:graphic>
          <a:graphicData uri="http://schemas.openxmlformats.org/drawingml/2006/table">
            <a:tbl>
              <a:tblPr/>
              <a:tblGrid>
                <a:gridCol w="2341466">
                  <a:extLst>
                    <a:ext uri="{9D8B030D-6E8A-4147-A177-3AD203B41FA5}">
                      <a16:colId xmlns:a16="http://schemas.microsoft.com/office/drawing/2014/main" val="3506726536"/>
                    </a:ext>
                  </a:extLst>
                </a:gridCol>
                <a:gridCol w="401687">
                  <a:extLst>
                    <a:ext uri="{9D8B030D-6E8A-4147-A177-3AD203B41FA5}">
                      <a16:colId xmlns:a16="http://schemas.microsoft.com/office/drawing/2014/main" val="1324156864"/>
                    </a:ext>
                  </a:extLst>
                </a:gridCol>
                <a:gridCol w="401687">
                  <a:extLst>
                    <a:ext uri="{9D8B030D-6E8A-4147-A177-3AD203B41FA5}">
                      <a16:colId xmlns:a16="http://schemas.microsoft.com/office/drawing/2014/main" val="3633623730"/>
                    </a:ext>
                  </a:extLst>
                </a:gridCol>
                <a:gridCol w="401687">
                  <a:extLst>
                    <a:ext uri="{9D8B030D-6E8A-4147-A177-3AD203B41FA5}">
                      <a16:colId xmlns:a16="http://schemas.microsoft.com/office/drawing/2014/main" val="440465968"/>
                    </a:ext>
                  </a:extLst>
                </a:gridCol>
                <a:gridCol w="401687">
                  <a:extLst>
                    <a:ext uri="{9D8B030D-6E8A-4147-A177-3AD203B41FA5}">
                      <a16:colId xmlns:a16="http://schemas.microsoft.com/office/drawing/2014/main" val="1630423362"/>
                    </a:ext>
                  </a:extLst>
                </a:gridCol>
                <a:gridCol w="401687">
                  <a:extLst>
                    <a:ext uri="{9D8B030D-6E8A-4147-A177-3AD203B41FA5}">
                      <a16:colId xmlns:a16="http://schemas.microsoft.com/office/drawing/2014/main" val="1167864956"/>
                    </a:ext>
                  </a:extLst>
                </a:gridCol>
                <a:gridCol w="401687">
                  <a:extLst>
                    <a:ext uri="{9D8B030D-6E8A-4147-A177-3AD203B41FA5}">
                      <a16:colId xmlns:a16="http://schemas.microsoft.com/office/drawing/2014/main" val="221666203"/>
                    </a:ext>
                  </a:extLst>
                </a:gridCol>
                <a:gridCol w="401687">
                  <a:extLst>
                    <a:ext uri="{9D8B030D-6E8A-4147-A177-3AD203B41FA5}">
                      <a16:colId xmlns:a16="http://schemas.microsoft.com/office/drawing/2014/main" val="1280205839"/>
                    </a:ext>
                  </a:extLst>
                </a:gridCol>
                <a:gridCol w="401687">
                  <a:extLst>
                    <a:ext uri="{9D8B030D-6E8A-4147-A177-3AD203B41FA5}">
                      <a16:colId xmlns:a16="http://schemas.microsoft.com/office/drawing/2014/main" val="1730260810"/>
                    </a:ext>
                  </a:extLst>
                </a:gridCol>
                <a:gridCol w="401687">
                  <a:extLst>
                    <a:ext uri="{9D8B030D-6E8A-4147-A177-3AD203B41FA5}">
                      <a16:colId xmlns:a16="http://schemas.microsoft.com/office/drawing/2014/main" val="1514329151"/>
                    </a:ext>
                  </a:extLst>
                </a:gridCol>
                <a:gridCol w="401687">
                  <a:extLst>
                    <a:ext uri="{9D8B030D-6E8A-4147-A177-3AD203B41FA5}">
                      <a16:colId xmlns:a16="http://schemas.microsoft.com/office/drawing/2014/main" val="1552341389"/>
                    </a:ext>
                  </a:extLst>
                </a:gridCol>
                <a:gridCol w="401687">
                  <a:extLst>
                    <a:ext uri="{9D8B030D-6E8A-4147-A177-3AD203B41FA5}">
                      <a16:colId xmlns:a16="http://schemas.microsoft.com/office/drawing/2014/main" val="3671976412"/>
                    </a:ext>
                  </a:extLst>
                </a:gridCol>
                <a:gridCol w="401687">
                  <a:extLst>
                    <a:ext uri="{9D8B030D-6E8A-4147-A177-3AD203B41FA5}">
                      <a16:colId xmlns:a16="http://schemas.microsoft.com/office/drawing/2014/main" val="2899070694"/>
                    </a:ext>
                  </a:extLst>
                </a:gridCol>
                <a:gridCol w="401687">
                  <a:extLst>
                    <a:ext uri="{9D8B030D-6E8A-4147-A177-3AD203B41FA5}">
                      <a16:colId xmlns:a16="http://schemas.microsoft.com/office/drawing/2014/main" val="35923770"/>
                    </a:ext>
                  </a:extLst>
                </a:gridCol>
              </a:tblGrid>
              <a:tr h="343553">
                <a:tc>
                  <a:txBody>
                    <a:bodyPr/>
                    <a:lstStyle/>
                    <a:p>
                      <a:pPr algn="r" fontAlgn="b"/>
                      <a:r>
                        <a:rPr lang="nb-NO" sz="1400" b="0" i="0" u="none" strike="noStrike" dirty="0">
                          <a:solidFill>
                            <a:srgbClr val="000000"/>
                          </a:solidFill>
                          <a:effectLst/>
                          <a:latin typeface="Calibri" panose="020F0502020204030204" pitchFamily="34" charset="0"/>
                        </a:rPr>
                        <a:t> </a:t>
                      </a:r>
                    </a:p>
                  </a:txBody>
                  <a:tcPr marL="9525" marR="857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1" i="0" u="none" strike="noStrike" dirty="0">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1" i="0" u="none" strike="noStrike" dirty="0">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1" i="0" u="none" strike="noStrike" dirty="0">
                          <a:solidFill>
                            <a:srgbClr val="000000"/>
                          </a:solidFill>
                          <a:effectLst/>
                          <a:latin typeface="Calibri" panose="020F050202020403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1" i="0" u="none" strike="noStrike" dirty="0">
                          <a:solidFill>
                            <a:srgbClr val="000000"/>
                          </a:solidFill>
                          <a:effectLst/>
                          <a:latin typeface="Calibri" panose="020F0502020204030204"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1" i="0" u="none" strike="noStrike" dirty="0">
                          <a:solidFill>
                            <a:srgbClr val="000000"/>
                          </a:solidFill>
                          <a:effectLst/>
                          <a:latin typeface="Calibri" panose="020F0502020204030204" pitchFamily="34" charset="0"/>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1" i="0" u="none" strike="noStrike" dirty="0">
                          <a:solidFill>
                            <a:srgbClr val="000000"/>
                          </a:solidFill>
                          <a:effectLst/>
                          <a:latin typeface="Calibri" panose="020F0502020204030204"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1" i="0" u="none" strike="noStrike" dirty="0">
                          <a:solidFill>
                            <a:srgbClr val="000000"/>
                          </a:solidFill>
                          <a:effectLst/>
                          <a:latin typeface="Calibri" panose="020F0502020204030204" pitchFamily="34" charset="0"/>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1" i="0" u="none" strike="noStrike" dirty="0">
                          <a:solidFill>
                            <a:srgbClr val="000000"/>
                          </a:solidFill>
                          <a:effectLst/>
                          <a:latin typeface="Calibri" panose="020F0502020204030204" pitchFamily="34" charset="0"/>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1" i="0" u="none" strike="noStrike" dirty="0">
                          <a:solidFill>
                            <a:srgbClr val="000000"/>
                          </a:solidFill>
                          <a:effectLst/>
                          <a:latin typeface="Calibri" panose="020F0502020204030204" pitchFamily="34" charset="0"/>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1" i="0" u="none" strike="noStrike" dirty="0">
                          <a:solidFill>
                            <a:srgbClr val="000000"/>
                          </a:solidFill>
                          <a:effectLst/>
                          <a:latin typeface="Calibri" panose="020F0502020204030204" pitchFamily="34" charset="0"/>
                        </a:rPr>
                        <a:t>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1" i="0" u="none" strike="noStrike" dirty="0">
                          <a:solidFill>
                            <a:srgbClr val="000000"/>
                          </a:solidFill>
                          <a:effectLst/>
                          <a:latin typeface="Calibri" panose="020F0502020204030204" pitchFamily="34" charset="0"/>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1" i="0" u="none" strike="noStrike" dirty="0">
                          <a:solidFill>
                            <a:srgbClr val="000000"/>
                          </a:solidFill>
                          <a:effectLst/>
                          <a:latin typeface="Calibri" panose="020F0502020204030204" pitchFamily="34" charset="0"/>
                        </a:rPr>
                        <a:t>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1" i="0" u="none" strike="noStrike" dirty="0">
                          <a:solidFill>
                            <a:srgbClr val="000000"/>
                          </a:solidFill>
                          <a:effectLst/>
                          <a:latin typeface="Calibri" panose="020F0502020204030204" pitchFamily="34" charset="0"/>
                        </a:rPr>
                        <a:t>Jr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6658823"/>
                  </a:ext>
                </a:extLst>
              </a:tr>
              <a:tr h="343553">
                <a:tc>
                  <a:txBody>
                    <a:bodyPr/>
                    <a:lstStyle/>
                    <a:p>
                      <a:pPr algn="l" fontAlgn="b"/>
                      <a:r>
                        <a:rPr lang="nb-NO" sz="1400" b="1" i="0" u="none" strike="noStrike" dirty="0">
                          <a:solidFill>
                            <a:srgbClr val="000000"/>
                          </a:solidFill>
                          <a:effectLst/>
                          <a:latin typeface="Calibri" panose="020F0502020204030204" pitchFamily="34" charset="0"/>
                        </a:rPr>
                        <a:t>Treninger pr uke jan-april ute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008073"/>
                  </a:ext>
                </a:extLst>
              </a:tr>
              <a:tr h="343553">
                <a:tc>
                  <a:txBody>
                    <a:bodyPr/>
                    <a:lstStyle/>
                    <a:p>
                      <a:pPr algn="l" fontAlgn="b"/>
                      <a:r>
                        <a:rPr lang="nb-NO" sz="1400" b="1" i="0" u="none" strike="noStrike" dirty="0">
                          <a:solidFill>
                            <a:srgbClr val="000000"/>
                          </a:solidFill>
                          <a:effectLst/>
                          <a:latin typeface="Calibri" panose="020F0502020204030204" pitchFamily="34" charset="0"/>
                        </a:rPr>
                        <a:t>Treninger pr uke jan-april inne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4941484"/>
                  </a:ext>
                </a:extLst>
              </a:tr>
              <a:tr h="343553">
                <a:tc>
                  <a:txBody>
                    <a:bodyPr/>
                    <a:lstStyle/>
                    <a:p>
                      <a:pPr algn="l" fontAlgn="b"/>
                      <a:r>
                        <a:rPr lang="nb-NO" sz="1400" b="1" i="0" u="none" strike="noStrike" dirty="0">
                          <a:solidFill>
                            <a:srgbClr val="000000"/>
                          </a:solidFill>
                          <a:effectLst/>
                          <a:latin typeface="Calibri" panose="020F0502020204030204" pitchFamily="34" charset="0"/>
                        </a:rPr>
                        <a:t>Treninger pr uke jan-april totalt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588132052"/>
                  </a:ext>
                </a:extLst>
              </a:tr>
              <a:tr h="343553">
                <a:tc>
                  <a:txBody>
                    <a:bodyPr/>
                    <a:lstStyle/>
                    <a:p>
                      <a:pPr algn="l" fontAlgn="b"/>
                      <a:r>
                        <a:rPr lang="nb-NO" sz="1400" b="1" i="0" u="none" strike="noStrike" dirty="0">
                          <a:solidFill>
                            <a:srgbClr val="000000"/>
                          </a:solidFill>
                          <a:effectLst/>
                          <a:latin typeface="Calibri" panose="020F0502020204030204" pitchFamily="34" charset="0"/>
                        </a:rPr>
                        <a:t>Treninger pr uke mai-okt ute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9779254"/>
                  </a:ext>
                </a:extLst>
              </a:tr>
              <a:tr h="343553">
                <a:tc>
                  <a:txBody>
                    <a:bodyPr/>
                    <a:lstStyle/>
                    <a:p>
                      <a:pPr algn="l" fontAlgn="b"/>
                      <a:r>
                        <a:rPr lang="nb-NO" sz="1400" b="1" i="0" u="none" strike="noStrike" dirty="0">
                          <a:solidFill>
                            <a:srgbClr val="000000"/>
                          </a:solidFill>
                          <a:effectLst/>
                          <a:latin typeface="Calibri" panose="020F0502020204030204" pitchFamily="34" charset="0"/>
                        </a:rPr>
                        <a:t>Treninger pr uke mai-okt inne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466997"/>
                  </a:ext>
                </a:extLst>
              </a:tr>
              <a:tr h="343553">
                <a:tc>
                  <a:txBody>
                    <a:bodyPr/>
                    <a:lstStyle/>
                    <a:p>
                      <a:pPr algn="l" fontAlgn="b"/>
                      <a:r>
                        <a:rPr lang="nb-NO" sz="1400" b="1" i="0" u="none" strike="noStrike" dirty="0">
                          <a:solidFill>
                            <a:srgbClr val="000000"/>
                          </a:solidFill>
                          <a:effectLst/>
                          <a:latin typeface="Calibri" panose="020F0502020204030204" pitchFamily="34" charset="0"/>
                        </a:rPr>
                        <a:t>Treninger pr uke mai-okt  totalt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70060746"/>
                  </a:ext>
                </a:extLst>
              </a:tr>
              <a:tr h="343553">
                <a:tc>
                  <a:txBody>
                    <a:bodyPr/>
                    <a:lstStyle/>
                    <a:p>
                      <a:pPr algn="l" fontAlgn="b"/>
                      <a:r>
                        <a:rPr lang="nb-NO" sz="1400" b="1" i="0" u="none" strike="noStrike" dirty="0">
                          <a:solidFill>
                            <a:srgbClr val="000000"/>
                          </a:solidFill>
                          <a:effectLst/>
                          <a:latin typeface="Calibri" panose="020F0502020204030204" pitchFamily="34" charset="0"/>
                        </a:rPr>
                        <a:t>Treninger pr uke nov-des ute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3305998"/>
                  </a:ext>
                </a:extLst>
              </a:tr>
              <a:tr h="343553">
                <a:tc>
                  <a:txBody>
                    <a:bodyPr/>
                    <a:lstStyle/>
                    <a:p>
                      <a:pPr algn="l" fontAlgn="b"/>
                      <a:r>
                        <a:rPr lang="nb-NO" sz="1400" b="1" i="0" u="none" strike="noStrike" dirty="0">
                          <a:solidFill>
                            <a:srgbClr val="000000"/>
                          </a:solidFill>
                          <a:effectLst/>
                          <a:latin typeface="Calibri" panose="020F0502020204030204" pitchFamily="34" charset="0"/>
                        </a:rPr>
                        <a:t>Treninger pr uke nov-des inne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14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7614672"/>
                  </a:ext>
                </a:extLst>
              </a:tr>
              <a:tr h="343553">
                <a:tc>
                  <a:txBody>
                    <a:bodyPr/>
                    <a:lstStyle/>
                    <a:p>
                      <a:pPr algn="l" fontAlgn="b"/>
                      <a:r>
                        <a:rPr lang="nb-NO" sz="1400" b="1" i="0" u="none" strike="noStrike" dirty="0">
                          <a:solidFill>
                            <a:srgbClr val="000000"/>
                          </a:solidFill>
                          <a:effectLst/>
                          <a:latin typeface="Calibri" panose="020F0502020204030204" pitchFamily="34" charset="0"/>
                        </a:rPr>
                        <a:t>Treninger pr uke mai-okt  totalt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nb-NO" sz="14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816690970"/>
                  </a:ext>
                </a:extLst>
              </a:tr>
            </a:tbl>
          </a:graphicData>
        </a:graphic>
      </p:graphicFrame>
      <p:sp>
        <p:nvSpPr>
          <p:cNvPr id="10" name="Rektangel 9"/>
          <p:cNvSpPr/>
          <p:nvPr/>
        </p:nvSpPr>
        <p:spPr>
          <a:xfrm>
            <a:off x="2337162" y="4806315"/>
            <a:ext cx="7581844" cy="1400383"/>
          </a:xfrm>
          <a:prstGeom prst="rect">
            <a:avLst/>
          </a:prstGeom>
        </p:spPr>
        <p:txBody>
          <a:bodyPr wrap="square">
            <a:spAutoFit/>
          </a:bodyPr>
          <a:lstStyle/>
          <a:p>
            <a:pPr marL="285750" indent="-285750">
              <a:spcBef>
                <a:spcPts val="600"/>
              </a:spcBef>
              <a:buFont typeface="Arial" panose="020B0604020202020204" pitchFamily="34" charset="0"/>
              <a:buChar char="•"/>
            </a:pPr>
            <a:r>
              <a:rPr lang="nb-NO" sz="1400" dirty="0">
                <a:latin typeface="Calibri" panose="020F0502020204030204" pitchFamily="34" charset="0"/>
                <a:ea typeface="Times New Roman" panose="02020603050405020304" pitchFamily="18" charset="0"/>
                <a:cs typeface="Times New Roman" panose="02020603050405020304" pitchFamily="18" charset="0"/>
              </a:rPr>
              <a:t>Ingen lag i Fjellhamar FK skal avholde mer enn 3 økter per uke.</a:t>
            </a:r>
          </a:p>
          <a:p>
            <a:pPr marL="285750" indent="-285750">
              <a:spcBef>
                <a:spcPts val="600"/>
              </a:spcBef>
              <a:buFont typeface="Arial" panose="020B0604020202020204" pitchFamily="34" charset="0"/>
              <a:buChar char="•"/>
            </a:pPr>
            <a:r>
              <a:rPr lang="nb-NO" sz="1400" dirty="0">
                <a:latin typeface="Calibri" panose="020F0502020204030204" pitchFamily="34" charset="0"/>
                <a:ea typeface="Times New Roman" panose="02020603050405020304" pitchFamily="18" charset="0"/>
                <a:cs typeface="Times New Roman" panose="02020603050405020304" pitchFamily="18" charset="0"/>
              </a:rPr>
              <a:t>Økter utover de tre fellesøktene </a:t>
            </a:r>
            <a:r>
              <a:rPr lang="nb-NO" sz="1400" i="1" u="sng" dirty="0">
                <a:latin typeface="Calibri" panose="020F0502020204030204" pitchFamily="34" charset="0"/>
                <a:ea typeface="Times New Roman" panose="02020603050405020304" pitchFamily="18" charset="0"/>
                <a:cs typeface="Times New Roman" panose="02020603050405020304" pitchFamily="18" charset="0"/>
              </a:rPr>
              <a:t>skal godkjennes av sportslig utvalg. </a:t>
            </a:r>
          </a:p>
          <a:p>
            <a:pPr marL="285750" indent="-285750">
              <a:spcBef>
                <a:spcPts val="600"/>
              </a:spcBef>
              <a:buFont typeface="Arial" panose="020B0604020202020204" pitchFamily="34" charset="0"/>
              <a:buChar char="•"/>
            </a:pPr>
            <a:r>
              <a:rPr lang="nb-NO" sz="1400" dirty="0">
                <a:latin typeface="Calibri" panose="020F0502020204030204" pitchFamily="34" charset="0"/>
                <a:ea typeface="Times New Roman" panose="02020603050405020304" pitchFamily="18" charset="0"/>
                <a:cs typeface="Times New Roman" panose="02020603050405020304" pitchFamily="18" charset="0"/>
              </a:rPr>
              <a:t>Treningstimer ute for 6-12 år: Etter vår Fjellhamarmodell om at hele årgangen trener på samme felte.</a:t>
            </a:r>
          </a:p>
          <a:p>
            <a:pPr marL="285750" indent="-285750">
              <a:spcBef>
                <a:spcPts val="600"/>
              </a:spcBef>
              <a:buFont typeface="Arial" panose="020B0604020202020204" pitchFamily="34" charset="0"/>
              <a:buChar char="•"/>
            </a:pPr>
            <a:r>
              <a:rPr lang="nb-NO" sz="1400" dirty="0">
                <a:latin typeface="Calibri" panose="020F0502020204030204" pitchFamily="34" charset="0"/>
                <a:ea typeface="Times New Roman" panose="02020603050405020304" pitchFamily="18" charset="0"/>
                <a:cs typeface="Times New Roman" panose="02020603050405020304" pitchFamily="18" charset="0"/>
              </a:rPr>
              <a:t>13-19 år kan i tillegg trene en styrkeøkt en gang per uke</a:t>
            </a:r>
          </a:p>
        </p:txBody>
      </p:sp>
      <p:pic>
        <p:nvPicPr>
          <p:cNvPr id="2" name="Picture 4" descr="Fjellhamar FK Logo [ Download - Logo - icon ]">
            <a:extLst>
              <a:ext uri="{FF2B5EF4-FFF2-40B4-BE49-F238E27FC236}">
                <a16:creationId xmlns:a16="http://schemas.microsoft.com/office/drawing/2014/main" id="{34CD19B3-84DA-4AE7-BDDE-D26054C35AC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Fjellhamar FK Logo [ Download - Logo - icon ]">
            <a:extLst>
              <a:ext uri="{FF2B5EF4-FFF2-40B4-BE49-F238E27FC236}">
                <a16:creationId xmlns:a16="http://schemas.microsoft.com/office/drawing/2014/main" id="{84AC2A2B-C5D8-4A0F-A05E-DE9DBD21038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4" name="Plassholder for lysbildenummer 3"/>
          <p:cNvSpPr>
            <a:spLocks noGrp="1"/>
          </p:cNvSpPr>
          <p:nvPr>
            <p:ph type="sldNum" sz="quarter" idx="12"/>
          </p:nvPr>
        </p:nvSpPr>
        <p:spPr/>
        <p:txBody>
          <a:bodyPr/>
          <a:lstStyle/>
          <a:p>
            <a:fld id="{4F5C4A27-82AD-4BA9-8FFB-CD11CD253D01}" type="slidenum">
              <a:rPr lang="nb-NO" smtClean="0"/>
              <a:t>21</a:t>
            </a:fld>
            <a:endParaRPr lang="nb-NO" dirty="0"/>
          </a:p>
        </p:txBody>
      </p:sp>
    </p:spTree>
    <p:extLst>
      <p:ext uri="{BB962C8B-B14F-4D97-AF65-F5344CB8AC3E}">
        <p14:creationId xmlns:p14="http://schemas.microsoft.com/office/powerpoint/2010/main" val="32694892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Sylinder 7"/>
          <p:cNvSpPr txBox="1"/>
          <p:nvPr/>
        </p:nvSpPr>
        <p:spPr>
          <a:xfrm>
            <a:off x="2337162" y="138984"/>
            <a:ext cx="7563394" cy="461665"/>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Gutter/Jenter 6-9 år  3er og 5er fotball</a:t>
            </a:r>
            <a:endParaRPr lang="nb-NO" sz="2400" dirty="0">
              <a:solidFill>
                <a:schemeClr val="bg1"/>
              </a:solidFill>
            </a:endParaRPr>
          </a:p>
        </p:txBody>
      </p:sp>
      <p:sp>
        <p:nvSpPr>
          <p:cNvPr id="3" name="Rektangel 2"/>
          <p:cNvSpPr/>
          <p:nvPr/>
        </p:nvSpPr>
        <p:spPr>
          <a:xfrm>
            <a:off x="2337162" y="930000"/>
            <a:ext cx="7904518" cy="6472862"/>
          </a:xfrm>
          <a:prstGeom prst="rect">
            <a:avLst/>
          </a:prstGeom>
        </p:spPr>
        <p:txBody>
          <a:bodyPr wrap="square">
            <a:spAutoFit/>
          </a:bodyPr>
          <a:lstStyle/>
          <a:p>
            <a:pPr>
              <a:lnSpc>
                <a:spcPct val="115000"/>
              </a:lnSpc>
              <a:spcBef>
                <a:spcPts val="500"/>
              </a:spcBef>
            </a:pPr>
            <a:r>
              <a:rPr lang="nb-NO" sz="1400" b="1" dirty="0">
                <a:latin typeface="Calibri" panose="020F0502020204030204" pitchFamily="34" charset="0"/>
                <a:ea typeface="Times New Roman" panose="02020603050405020304" pitchFamily="18" charset="0"/>
                <a:cs typeface="Times New Roman" panose="02020603050405020304" pitchFamily="18" charset="0"/>
              </a:rPr>
              <a:t>Spilletid</a:t>
            </a:r>
          </a:p>
          <a:p>
            <a:pPr marL="342900" indent="-342900">
              <a:lnSpc>
                <a:spcPct val="115000"/>
              </a:lnSpc>
              <a:spcBef>
                <a:spcPts val="500"/>
              </a:spcBef>
              <a:buFont typeface="+mj-lt"/>
              <a:buAutoNum type="arabicPeriod"/>
            </a:pPr>
            <a:r>
              <a:rPr lang="nb-NO" sz="1400" dirty="0">
                <a:ea typeface="Times New Roman" panose="02020603050405020304" pitchFamily="18" charset="0"/>
                <a:cs typeface="Times New Roman" panose="02020603050405020304" pitchFamily="18" charset="0"/>
              </a:rPr>
              <a:t>Tilnærmet lik spilletid for alle i seriespill og turneringer.</a:t>
            </a:r>
          </a:p>
          <a:p>
            <a:pPr marL="342900" indent="-342900">
              <a:lnSpc>
                <a:spcPct val="115000"/>
              </a:lnSpc>
              <a:buFont typeface="+mj-lt"/>
              <a:buAutoNum type="arabicPeriod"/>
            </a:pPr>
            <a:r>
              <a:rPr lang="nb-NO" sz="1400" dirty="0">
                <a:ea typeface="Times New Roman" panose="02020603050405020304" pitchFamily="18" charset="0"/>
                <a:cs typeface="Times New Roman" panose="02020603050405020304" pitchFamily="18" charset="0"/>
              </a:rPr>
              <a:t>Spillerne som møter til kamp skal ha lik spilletid i kampen.</a:t>
            </a:r>
          </a:p>
          <a:p>
            <a:pPr marL="342900" indent="-342900">
              <a:lnSpc>
                <a:spcPct val="115000"/>
              </a:lnSpc>
              <a:buFont typeface="+mj-lt"/>
              <a:buAutoNum type="arabicPeriod"/>
            </a:pPr>
            <a:r>
              <a:rPr lang="nb-NO" sz="1400" dirty="0">
                <a:ea typeface="Times New Roman" panose="02020603050405020304" pitchFamily="18" charset="0"/>
                <a:cs typeface="Times New Roman" panose="02020603050405020304" pitchFamily="18" charset="0"/>
              </a:rPr>
              <a:t>Etterstrebe at alle får spille på de forskjellige plassene på laget.</a:t>
            </a:r>
          </a:p>
          <a:p>
            <a:pPr marL="342900" indent="-342900">
              <a:lnSpc>
                <a:spcPct val="115000"/>
              </a:lnSpc>
              <a:buFont typeface="+mj-lt"/>
              <a:buAutoNum type="arabicPeriod"/>
            </a:pPr>
            <a:endParaRPr lang="nb-NO" sz="1400" dirty="0">
              <a:ea typeface="Times New Roman" panose="02020603050405020304" pitchFamily="18" charset="0"/>
              <a:cs typeface="Times New Roman" panose="02020603050405020304" pitchFamily="18" charset="0"/>
            </a:endParaRPr>
          </a:p>
          <a:p>
            <a:pPr>
              <a:lnSpc>
                <a:spcPct val="115000"/>
              </a:lnSpc>
            </a:pPr>
            <a:r>
              <a:rPr lang="nb-NO" sz="1400" b="1" dirty="0">
                <a:ea typeface="Times New Roman" panose="02020603050405020304" pitchFamily="18" charset="0"/>
                <a:cs typeface="Times New Roman" panose="02020603050405020304" pitchFamily="18" charset="0"/>
              </a:rPr>
              <a:t>Inndeling lag</a:t>
            </a:r>
          </a:p>
          <a:p>
            <a:pPr marL="342900" indent="-342900">
              <a:lnSpc>
                <a:spcPct val="115000"/>
              </a:lnSpc>
              <a:buFont typeface="+mj-lt"/>
              <a:buAutoNum type="arabicPeriod"/>
            </a:pPr>
            <a:r>
              <a:rPr lang="nb-NO" sz="1400" dirty="0">
                <a:ea typeface="Times New Roman" panose="02020603050405020304" pitchFamily="18" charset="0"/>
                <a:cs typeface="Times New Roman" panose="02020603050405020304" pitchFamily="18" charset="0"/>
              </a:rPr>
              <a:t>Klubben følger kretsens retningslinjer for påmelding av lag.</a:t>
            </a:r>
          </a:p>
          <a:p>
            <a:pPr marL="342900" indent="-342900">
              <a:lnSpc>
                <a:spcPct val="115000"/>
              </a:lnSpc>
              <a:buFont typeface="+mj-lt"/>
              <a:buAutoNum type="arabicPeriod"/>
            </a:pPr>
            <a:r>
              <a:rPr lang="nb-NO" sz="1400" dirty="0">
                <a:ea typeface="Times New Roman" panose="02020603050405020304" pitchFamily="18" charset="0"/>
                <a:cs typeface="Times New Roman" panose="02020603050405020304" pitchFamily="18" charset="0"/>
              </a:rPr>
              <a:t>Trener skal gi alle lag samme oppfølging. </a:t>
            </a:r>
          </a:p>
          <a:p>
            <a:pPr marL="342900" indent="-342900">
              <a:lnSpc>
                <a:spcPct val="115000"/>
              </a:lnSpc>
              <a:buFont typeface="+mj-lt"/>
              <a:buAutoNum type="arabicPeriod"/>
            </a:pPr>
            <a:r>
              <a:rPr lang="nb-NO" sz="1400" dirty="0">
                <a:ea typeface="Times New Roman" panose="02020603050405020304" pitchFamily="18" charset="0"/>
                <a:cs typeface="Times New Roman" panose="02020603050405020304" pitchFamily="18" charset="0"/>
              </a:rPr>
              <a:t>Summen av spilletid for lagene skal være tilnærmet lik.</a:t>
            </a:r>
          </a:p>
          <a:p>
            <a:pPr marL="342900" indent="-342900">
              <a:lnSpc>
                <a:spcPct val="115000"/>
              </a:lnSpc>
              <a:buFont typeface="+mj-lt"/>
              <a:buAutoNum type="arabicPeriod"/>
            </a:pPr>
            <a:r>
              <a:rPr lang="nb-NO" sz="1400" dirty="0">
                <a:ea typeface="Times New Roman" panose="02020603050405020304" pitchFamily="18" charset="0"/>
                <a:cs typeface="Times New Roman" panose="02020603050405020304" pitchFamily="18" charset="0"/>
              </a:rPr>
              <a:t>Målsetning om jevne lag. O</a:t>
            </a:r>
            <a:r>
              <a:rPr lang="nb-NO" sz="1400" dirty="0">
                <a:solidFill>
                  <a:srgbClr val="000000"/>
                </a:solidFill>
                <a:effectLst/>
                <a:ea typeface="Times New Roman" panose="02020603050405020304" pitchFamily="18" charset="0"/>
              </a:rPr>
              <a:t>rganiseres </a:t>
            </a:r>
            <a:r>
              <a:rPr lang="nb-NO" sz="1400" dirty="0">
                <a:solidFill>
                  <a:srgbClr val="000000"/>
                </a:solidFill>
                <a:ea typeface="Times New Roman" panose="02020603050405020304" pitchFamily="18" charset="0"/>
              </a:rPr>
              <a:t>som en treningsgruppe per årskull</a:t>
            </a:r>
            <a:r>
              <a:rPr lang="nb-NO" sz="1400" dirty="0">
                <a:solidFill>
                  <a:srgbClr val="000000"/>
                </a:solidFill>
                <a:effectLst/>
                <a:ea typeface="Times New Roman" panose="02020603050405020304" pitchFamily="18" charset="0"/>
              </a:rPr>
              <a:t>.</a:t>
            </a:r>
          </a:p>
          <a:p>
            <a:pPr>
              <a:lnSpc>
                <a:spcPct val="115000"/>
              </a:lnSpc>
            </a:pPr>
            <a:endParaRPr lang="nb-NO" sz="1400" dirty="0">
              <a:solidFill>
                <a:srgbClr val="000000"/>
              </a:solidFill>
              <a:ea typeface="Times New Roman" panose="02020603050405020304" pitchFamily="18" charset="0"/>
            </a:endParaRPr>
          </a:p>
          <a:p>
            <a:pPr>
              <a:lnSpc>
                <a:spcPct val="115000"/>
              </a:lnSpc>
              <a:spcBef>
                <a:spcPts val="500"/>
              </a:spcBef>
            </a:pPr>
            <a:r>
              <a:rPr lang="nb-NO" sz="1400" b="1" dirty="0">
                <a:ea typeface="Times New Roman" panose="02020603050405020304" pitchFamily="18" charset="0"/>
                <a:cs typeface="Times New Roman" panose="02020603050405020304" pitchFamily="18" charset="0"/>
              </a:rPr>
              <a:t>Turneringer</a:t>
            </a:r>
          </a:p>
          <a:p>
            <a:pPr marL="342900" indent="-342900">
              <a:lnSpc>
                <a:spcPct val="115000"/>
              </a:lnSpc>
              <a:spcBef>
                <a:spcPts val="500"/>
              </a:spcBef>
              <a:buAutoNum type="arabicPeriod"/>
            </a:pPr>
            <a:r>
              <a:rPr lang="nb-NO" sz="1400" dirty="0">
                <a:effectLst/>
                <a:ea typeface="Times New Roman" panose="02020603050405020304" pitchFamily="18" charset="0"/>
              </a:rPr>
              <a:t>Det anbefales at man deltar på inntil 3-4 turneringer per påmeldt lag ved siden av seriespill. Lagleder      har ansvar for påmelding til aktuelle turneringer.</a:t>
            </a:r>
          </a:p>
          <a:p>
            <a:pPr marL="342900" indent="-342900">
              <a:lnSpc>
                <a:spcPct val="115000"/>
              </a:lnSpc>
              <a:spcBef>
                <a:spcPts val="500"/>
              </a:spcBef>
              <a:buAutoNum type="arabicPeriod"/>
            </a:pPr>
            <a:r>
              <a:rPr lang="nb-NO" sz="1400" dirty="0">
                <a:effectLst/>
                <a:ea typeface="Times New Roman" panose="02020603050405020304" pitchFamily="18" charset="0"/>
              </a:rPr>
              <a:t>Turneringene skal avholdes innenfor rimelig reiseavstand (</a:t>
            </a:r>
            <a:r>
              <a:rPr lang="nb-NO" sz="1400" dirty="0">
                <a:ea typeface="Times New Roman" panose="02020603050405020304" pitchFamily="18" charset="0"/>
              </a:rPr>
              <a:t>ca. 2 timer</a:t>
            </a:r>
            <a:r>
              <a:rPr lang="nb-NO" sz="1400" dirty="0">
                <a:effectLst/>
                <a:ea typeface="Times New Roman" panose="02020603050405020304" pitchFamily="18" charset="0"/>
              </a:rPr>
              <a:t>), og det skal være innenfor rimelige økonomiske grenser.</a:t>
            </a:r>
          </a:p>
          <a:p>
            <a:pPr marL="342900" indent="-342900">
              <a:lnSpc>
                <a:spcPct val="115000"/>
              </a:lnSpc>
              <a:spcBef>
                <a:spcPts val="500"/>
              </a:spcBef>
              <a:buAutoNum type="arabicPeriod"/>
            </a:pPr>
            <a:r>
              <a:rPr lang="nb-NO" sz="1400" dirty="0">
                <a:effectLst/>
                <a:ea typeface="Times New Roman" panose="02020603050405020304" pitchFamily="18" charset="0"/>
              </a:rPr>
              <a:t>En av turneringene </a:t>
            </a:r>
            <a:r>
              <a:rPr lang="nb-NO" sz="1400" u="sng" dirty="0">
                <a:effectLst/>
                <a:ea typeface="Times New Roman" panose="02020603050405020304" pitchFamily="18" charset="0"/>
              </a:rPr>
              <a:t>kan</a:t>
            </a:r>
            <a:r>
              <a:rPr lang="nb-NO" sz="1400" dirty="0">
                <a:effectLst/>
                <a:ea typeface="Times New Roman" panose="02020603050405020304" pitchFamily="18" charset="0"/>
              </a:rPr>
              <a:t> være med overnatting. </a:t>
            </a:r>
            <a:r>
              <a:rPr lang="nb-NO" sz="1400" dirty="0">
                <a:ea typeface="Times New Roman" panose="02020603050405020304" pitchFamily="18" charset="0"/>
              </a:rPr>
              <a:t>Trenere og lagledere </a:t>
            </a:r>
            <a:r>
              <a:rPr lang="nb-NO" sz="1400" dirty="0">
                <a:effectLst/>
                <a:ea typeface="Times New Roman" panose="02020603050405020304" pitchFamily="18" charset="0"/>
              </a:rPr>
              <a:t>som overnatter med laget skal ha fremlagt godkjent politiattest.</a:t>
            </a:r>
          </a:p>
          <a:p>
            <a:pPr marL="342900" indent="-342900">
              <a:lnSpc>
                <a:spcPct val="115000"/>
              </a:lnSpc>
              <a:spcBef>
                <a:spcPts val="500"/>
              </a:spcBef>
              <a:buAutoNum type="arabicPeriod" startAt="4"/>
            </a:pPr>
            <a:r>
              <a:rPr lang="nb-NO" sz="1400" dirty="0">
                <a:effectLst/>
                <a:ea typeface="Times New Roman" panose="02020603050405020304" pitchFamily="18" charset="0"/>
              </a:rPr>
              <a:t>FFK dekker påmeldingsavgift til en cup årlig pr lag.</a:t>
            </a:r>
          </a:p>
          <a:p>
            <a:pPr marL="342900" indent="-342900">
              <a:lnSpc>
                <a:spcPct val="115000"/>
              </a:lnSpc>
              <a:spcBef>
                <a:spcPts val="500"/>
              </a:spcBef>
              <a:buAutoNum type="arabicPeriod" startAt="4"/>
            </a:pPr>
            <a:endParaRPr lang="nb-NO" sz="1400" dirty="0">
              <a:effectLst/>
              <a:ea typeface="Times New Roman" panose="02020603050405020304" pitchFamily="18" charset="0"/>
            </a:endParaRPr>
          </a:p>
          <a:p>
            <a:pPr>
              <a:lnSpc>
                <a:spcPct val="115000"/>
              </a:lnSpc>
            </a:pPr>
            <a:br>
              <a:rPr lang="nb-NO" sz="1400" dirty="0">
                <a:solidFill>
                  <a:srgbClr val="000000"/>
                </a:solidFill>
                <a:effectLst/>
                <a:ea typeface="Times New Roman" panose="02020603050405020304" pitchFamily="18" charset="0"/>
              </a:rPr>
            </a:br>
            <a:br>
              <a:rPr lang="nb-NO" sz="1400" dirty="0">
                <a:solidFill>
                  <a:srgbClr val="000000"/>
                </a:solidFill>
                <a:effectLst/>
                <a:ea typeface="Times New Roman" panose="02020603050405020304" pitchFamily="18" charset="0"/>
                <a:cs typeface="Times New Roman" panose="02020603050405020304" pitchFamily="18" charset="0"/>
              </a:rPr>
            </a:br>
            <a:br>
              <a:rPr lang="nb-NO" sz="1400" dirty="0">
                <a:latin typeface="Calibri" panose="020F0502020204030204" pitchFamily="34" charset="0"/>
                <a:ea typeface="Times New Roman" panose="02020603050405020304" pitchFamily="18" charset="0"/>
                <a:cs typeface="Times New Roman" panose="02020603050405020304" pitchFamily="18" charset="0"/>
              </a:rPr>
            </a:br>
            <a:endParaRPr lang="nb-NO" sz="1400"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Picture 4" descr="Fjellhamar FK Logo [ Download - Logo - icon ]">
            <a:extLst>
              <a:ext uri="{FF2B5EF4-FFF2-40B4-BE49-F238E27FC236}">
                <a16:creationId xmlns:a16="http://schemas.microsoft.com/office/drawing/2014/main" id="{F6302451-4369-461F-A9C8-7DB0C8691A0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Fjellhamar FK Logo [ Download - Logo - icon ]">
            <a:extLst>
              <a:ext uri="{FF2B5EF4-FFF2-40B4-BE49-F238E27FC236}">
                <a16:creationId xmlns:a16="http://schemas.microsoft.com/office/drawing/2014/main" id="{B7E4FC0D-CBF9-4FAC-81F3-AFF9258D2A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2" name="Plassholder for lysbildenummer 1"/>
          <p:cNvSpPr>
            <a:spLocks noGrp="1"/>
          </p:cNvSpPr>
          <p:nvPr>
            <p:ph type="sldNum" sz="quarter" idx="12"/>
          </p:nvPr>
        </p:nvSpPr>
        <p:spPr/>
        <p:txBody>
          <a:bodyPr/>
          <a:lstStyle/>
          <a:p>
            <a:fld id="{4F5C4A27-82AD-4BA9-8FFB-CD11CD253D01}" type="slidenum">
              <a:rPr lang="nb-NO" smtClean="0"/>
              <a:t>22</a:t>
            </a:fld>
            <a:endParaRPr lang="nb-NO" dirty="0"/>
          </a:p>
        </p:txBody>
      </p:sp>
    </p:spTree>
    <p:extLst>
      <p:ext uri="{BB962C8B-B14F-4D97-AF65-F5344CB8AC3E}">
        <p14:creationId xmlns:p14="http://schemas.microsoft.com/office/powerpoint/2010/main" val="2706087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Fjellhamar FK Logo [ Download - Logo - icon ]">
            <a:extLst>
              <a:ext uri="{FF2B5EF4-FFF2-40B4-BE49-F238E27FC236}">
                <a16:creationId xmlns:a16="http://schemas.microsoft.com/office/drawing/2014/main" id="{F6302451-4369-461F-A9C8-7DB0C8691A0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Fjellhamar FK Logo [ Download - Logo - icon ]">
            <a:extLst>
              <a:ext uri="{FF2B5EF4-FFF2-40B4-BE49-F238E27FC236}">
                <a16:creationId xmlns:a16="http://schemas.microsoft.com/office/drawing/2014/main" id="{B7E4FC0D-CBF9-4FAC-81F3-AFF9258D2A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9" name="Tittel 8"/>
          <p:cNvSpPr>
            <a:spLocks noGrp="1"/>
          </p:cNvSpPr>
          <p:nvPr>
            <p:ph type="title"/>
          </p:nvPr>
        </p:nvSpPr>
        <p:spPr>
          <a:xfrm>
            <a:off x="2337162" y="207970"/>
            <a:ext cx="7583216" cy="413132"/>
          </a:xfrm>
          <a:solidFill>
            <a:srgbClr val="FF0000"/>
          </a:solidFill>
        </p:spPr>
        <p:txBody>
          <a:bodyPr>
            <a:noAutofit/>
          </a:bodyPr>
          <a:lstStyle/>
          <a:p>
            <a:pPr algn="ctr"/>
            <a:r>
              <a:rPr lang="nb-NO" sz="2400" b="1" dirty="0">
                <a:solidFill>
                  <a:schemeClr val="bg1"/>
                </a:solidFill>
              </a:rPr>
              <a:t>Gutter / jenter 10-11år 7er fotball</a:t>
            </a:r>
          </a:p>
        </p:txBody>
      </p:sp>
      <p:sp>
        <p:nvSpPr>
          <p:cNvPr id="10" name="Plassholder for innhold 9"/>
          <p:cNvSpPr>
            <a:spLocks noGrp="1"/>
          </p:cNvSpPr>
          <p:nvPr>
            <p:ph sz="half" idx="1"/>
          </p:nvPr>
        </p:nvSpPr>
        <p:spPr/>
        <p:txBody>
          <a:bodyPr>
            <a:normAutofit fontScale="25000" lnSpcReduction="20000"/>
          </a:bodyPr>
          <a:lstStyle/>
          <a:p>
            <a:pPr>
              <a:lnSpc>
                <a:spcPct val="115000"/>
              </a:lnSpc>
              <a:spcBef>
                <a:spcPts val="500"/>
              </a:spcBef>
            </a:pPr>
            <a:r>
              <a:rPr lang="nb-NO" sz="4800" b="1" dirty="0">
                <a:ea typeface="Times New Roman" panose="02020603050405020304" pitchFamily="18" charset="0"/>
                <a:cs typeface="Times New Roman" panose="02020603050405020304" pitchFamily="18" charset="0"/>
              </a:rPr>
              <a:t>Spilletid</a:t>
            </a:r>
          </a:p>
          <a:p>
            <a:pPr marL="342900" indent="-342900">
              <a:lnSpc>
                <a:spcPct val="115000"/>
              </a:lnSpc>
              <a:spcBef>
                <a:spcPts val="500"/>
              </a:spcBef>
              <a:buFont typeface="+mj-lt"/>
              <a:buAutoNum type="arabicPeriod"/>
            </a:pPr>
            <a:r>
              <a:rPr lang="nb-NO" sz="4800" dirty="0">
                <a:ea typeface="Times New Roman" panose="02020603050405020304" pitchFamily="18" charset="0"/>
                <a:cs typeface="Times New Roman" panose="02020603050405020304" pitchFamily="18" charset="0"/>
              </a:rPr>
              <a:t>Tilnærmet lik spilletid for alle i seriespill og turneringer</a:t>
            </a:r>
          </a:p>
          <a:p>
            <a:pPr marL="342900" indent="-342900">
              <a:lnSpc>
                <a:spcPct val="115000"/>
              </a:lnSpc>
              <a:buFont typeface="+mj-lt"/>
              <a:buAutoNum type="arabicPeriod"/>
            </a:pPr>
            <a:r>
              <a:rPr lang="nb-NO" sz="4800" dirty="0">
                <a:ea typeface="Times New Roman" panose="02020603050405020304" pitchFamily="18" charset="0"/>
                <a:cs typeface="Times New Roman" panose="02020603050405020304" pitchFamily="18" charset="0"/>
              </a:rPr>
              <a:t>Spillerne som møter til kamp har like spilletid i kampen</a:t>
            </a:r>
          </a:p>
          <a:p>
            <a:pPr marL="342900" indent="-342900">
              <a:lnSpc>
                <a:spcPct val="115000"/>
              </a:lnSpc>
              <a:buFont typeface="+mj-lt"/>
              <a:buAutoNum type="arabicPeriod"/>
            </a:pPr>
            <a:r>
              <a:rPr lang="nb-NO" sz="4800" dirty="0">
                <a:ea typeface="Times New Roman" panose="02020603050405020304" pitchFamily="18" charset="0"/>
                <a:cs typeface="Times New Roman" panose="02020603050405020304" pitchFamily="18" charset="0"/>
              </a:rPr>
              <a:t>Etterstrebe at alle får spille på de forskjellige plassene på laget</a:t>
            </a:r>
          </a:p>
          <a:p>
            <a:pPr marL="342900" indent="-342900">
              <a:lnSpc>
                <a:spcPct val="115000"/>
              </a:lnSpc>
              <a:buFont typeface="+mj-lt"/>
              <a:buAutoNum type="arabicPeriod"/>
            </a:pPr>
            <a:endParaRPr lang="nb-NO" sz="4800" dirty="0">
              <a:ea typeface="Times New Roman" panose="02020603050405020304" pitchFamily="18" charset="0"/>
              <a:cs typeface="Times New Roman" panose="02020603050405020304" pitchFamily="18" charset="0"/>
            </a:endParaRPr>
          </a:p>
          <a:p>
            <a:pPr>
              <a:lnSpc>
                <a:spcPct val="115000"/>
              </a:lnSpc>
            </a:pPr>
            <a:r>
              <a:rPr lang="nb-NO" sz="4800" b="1" dirty="0">
                <a:ea typeface="Times New Roman" panose="02020603050405020304" pitchFamily="18" charset="0"/>
                <a:cs typeface="Times New Roman" panose="02020603050405020304" pitchFamily="18" charset="0"/>
              </a:rPr>
              <a:t>Inndeling lag</a:t>
            </a:r>
          </a:p>
          <a:p>
            <a:pPr marL="342900" indent="-342900">
              <a:lnSpc>
                <a:spcPct val="115000"/>
              </a:lnSpc>
              <a:buFont typeface="+mj-lt"/>
              <a:buAutoNum type="arabicPeriod"/>
            </a:pPr>
            <a:r>
              <a:rPr lang="nb-NO" sz="4800" dirty="0">
                <a:ea typeface="Times New Roman" panose="02020603050405020304" pitchFamily="18" charset="0"/>
                <a:cs typeface="Times New Roman" panose="02020603050405020304" pitchFamily="18" charset="0"/>
              </a:rPr>
              <a:t>Klubben følger kretsens retningslinjer for påmelding av lag</a:t>
            </a:r>
          </a:p>
          <a:p>
            <a:pPr marL="342900" indent="-342900">
              <a:lnSpc>
                <a:spcPct val="115000"/>
              </a:lnSpc>
              <a:buFont typeface="+mj-lt"/>
              <a:buAutoNum type="arabicPeriod"/>
            </a:pPr>
            <a:r>
              <a:rPr lang="nb-NO" sz="4800" dirty="0">
                <a:ea typeface="Times New Roman" panose="02020603050405020304" pitchFamily="18" charset="0"/>
                <a:cs typeface="Times New Roman" panose="02020603050405020304" pitchFamily="18" charset="0"/>
              </a:rPr>
              <a:t>Trenere melder på lag i seriespill utfra nivå. Må ikke være statiske grupper, men flyt mellom nivåene.</a:t>
            </a:r>
          </a:p>
          <a:p>
            <a:pPr marL="742950" lvl="1" indent="-285750">
              <a:lnSpc>
                <a:spcPct val="115000"/>
              </a:lnSpc>
              <a:buFont typeface="+mj-lt"/>
              <a:buAutoNum type="alphaLcPeriod"/>
            </a:pPr>
            <a:r>
              <a:rPr lang="nb-NO" sz="4800" dirty="0">
                <a:ea typeface="Times New Roman" panose="02020603050405020304" pitchFamily="18" charset="0"/>
                <a:cs typeface="Times New Roman" panose="02020603050405020304" pitchFamily="18" charset="0"/>
              </a:rPr>
              <a:t>Trener skal gi alle lag samme oppfølging. Det er viktig for alle spillerne å spille 7er fotball i sin årsklasse. Summen av spilletid skal være tilnærmet lik.</a:t>
            </a:r>
          </a:p>
          <a:p>
            <a:pPr marL="742950" lvl="1" indent="-285750">
              <a:lnSpc>
                <a:spcPct val="115000"/>
              </a:lnSpc>
              <a:buFont typeface="+mj-lt"/>
              <a:buAutoNum type="alphaLcPeriod"/>
            </a:pPr>
            <a:r>
              <a:rPr lang="nb-NO" sz="4800" dirty="0">
                <a:ea typeface="Times New Roman" panose="02020603050405020304" pitchFamily="18" charset="0"/>
                <a:cs typeface="Times New Roman" panose="02020603050405020304" pitchFamily="18" charset="0"/>
              </a:rPr>
              <a:t>Differensiering: Spillerne bør spille på det nivå de behersker; dvs at spillerne ikke nødvendigvis skal spille like mye i alle klassene, men det skal være en rullering.</a:t>
            </a:r>
          </a:p>
          <a:p>
            <a:pPr marL="742950" lvl="1" indent="-285750">
              <a:lnSpc>
                <a:spcPct val="115000"/>
              </a:lnSpc>
              <a:buFont typeface="+mj-lt"/>
              <a:buAutoNum type="alphaLcPeriod"/>
            </a:pPr>
            <a:r>
              <a:rPr lang="nb-NO" sz="4800" dirty="0">
                <a:ea typeface="Times New Roman" panose="02020603050405020304" pitchFamily="18" charset="0"/>
                <a:cs typeface="Times New Roman" panose="02020603050405020304" pitchFamily="18" charset="0"/>
              </a:rPr>
              <a:t>I turnering: Det sosiale i fokus. Oppfordres til jevne lag</a:t>
            </a:r>
          </a:p>
          <a:p>
            <a:pPr marL="742950" lvl="1" indent="-285750">
              <a:lnSpc>
                <a:spcPct val="115000"/>
              </a:lnSpc>
              <a:buFont typeface="+mj-lt"/>
              <a:buAutoNum type="alphaLcPeriod"/>
            </a:pPr>
            <a:r>
              <a:rPr lang="nb-NO" sz="4800" dirty="0">
                <a:ea typeface="Times New Roman" panose="02020603050405020304" pitchFamily="18" charset="0"/>
                <a:cs typeface="Times New Roman" panose="02020603050405020304" pitchFamily="18" charset="0"/>
              </a:rPr>
              <a:t>Spillerne som møter til kamp har tilnærmet lik spilletid i kampen</a:t>
            </a:r>
          </a:p>
          <a:p>
            <a:pPr marL="742950" lvl="1" indent="-285750">
              <a:lnSpc>
                <a:spcPct val="115000"/>
              </a:lnSpc>
              <a:buFont typeface="+mj-lt"/>
              <a:buAutoNum type="alphaLcPeriod"/>
            </a:pPr>
            <a:r>
              <a:rPr lang="nb-NO" sz="4800" spc="-5" dirty="0">
                <a:solidFill>
                  <a:srgbClr val="000000"/>
                </a:solidFill>
                <a:ea typeface="Times New Roman" panose="02020603050405020304" pitchFamily="18" charset="0"/>
              </a:rPr>
              <a:t>Anbefalt 9 spillere per lag, max 11 spillere per lag</a:t>
            </a:r>
            <a:endParaRPr lang="nb-NO" sz="4800" dirty="0">
              <a:ea typeface="Times New Roman" panose="02020603050405020304" pitchFamily="18" charset="0"/>
              <a:cs typeface="Times New Roman" panose="02020603050405020304" pitchFamily="18" charset="0"/>
            </a:endParaRPr>
          </a:p>
          <a:p>
            <a:endParaRPr lang="nb-NO" dirty="0"/>
          </a:p>
        </p:txBody>
      </p:sp>
      <p:sp>
        <p:nvSpPr>
          <p:cNvPr id="12" name="Plassholder for innhold 11"/>
          <p:cNvSpPr>
            <a:spLocks noGrp="1"/>
          </p:cNvSpPr>
          <p:nvPr>
            <p:ph sz="half" idx="2"/>
          </p:nvPr>
        </p:nvSpPr>
        <p:spPr/>
        <p:txBody>
          <a:bodyPr>
            <a:normAutofit fontScale="25000" lnSpcReduction="20000"/>
          </a:bodyPr>
          <a:lstStyle/>
          <a:p>
            <a:pPr>
              <a:lnSpc>
                <a:spcPct val="115000"/>
              </a:lnSpc>
              <a:spcBef>
                <a:spcPts val="500"/>
              </a:spcBef>
            </a:pPr>
            <a:r>
              <a:rPr lang="nb-NO" sz="4800" b="1" dirty="0">
                <a:latin typeface="Calibri" panose="020F0502020204030204" pitchFamily="34" charset="0"/>
                <a:ea typeface="Times New Roman" panose="02020603050405020304" pitchFamily="18" charset="0"/>
                <a:cs typeface="Times New Roman" panose="02020603050405020304" pitchFamily="18" charset="0"/>
              </a:rPr>
              <a:t>Turneringer</a:t>
            </a:r>
          </a:p>
          <a:p>
            <a:pPr marL="342900" indent="-342900">
              <a:lnSpc>
                <a:spcPct val="115000"/>
              </a:lnSpc>
              <a:spcBef>
                <a:spcPts val="500"/>
              </a:spcBef>
              <a:buAutoNum type="arabicPeriod"/>
            </a:pPr>
            <a:r>
              <a:rPr lang="nb-NO" sz="4800" dirty="0">
                <a:ea typeface="Times New Roman" panose="02020603050405020304" pitchFamily="18" charset="0"/>
              </a:rPr>
              <a:t>Det anbefales at man deltar på inntil 4 – stk eksterne turneringer per påmeldt lag ved siden av seriespill.     Lagleder har ansvar for påmelding til aktuelle turneringer. Eat – Move – Sleep Cup og Vinterserien regnes som interne arr.  </a:t>
            </a:r>
          </a:p>
          <a:p>
            <a:pPr marL="342900" indent="-342900">
              <a:lnSpc>
                <a:spcPct val="115000"/>
              </a:lnSpc>
              <a:spcBef>
                <a:spcPts val="500"/>
              </a:spcBef>
              <a:buAutoNum type="arabicPeriod"/>
            </a:pPr>
            <a:r>
              <a:rPr lang="nb-NO" sz="4800" dirty="0">
                <a:ea typeface="Times New Roman" panose="02020603050405020304" pitchFamily="18" charset="0"/>
              </a:rPr>
              <a:t>Turneringene skal avholdes innenfor rimelig reiseavstand (ca. 2 timer pr vei), og det skal være innenfor rimelige økonomiske grenser.</a:t>
            </a:r>
          </a:p>
          <a:p>
            <a:pPr marL="342900" indent="-342900">
              <a:lnSpc>
                <a:spcPct val="115000"/>
              </a:lnSpc>
              <a:spcBef>
                <a:spcPts val="500"/>
              </a:spcBef>
              <a:buAutoNum type="arabicPeriod"/>
            </a:pPr>
            <a:r>
              <a:rPr lang="nb-NO" sz="4800" dirty="0">
                <a:ea typeface="Times New Roman" panose="02020603050405020304" pitchFamily="18" charset="0"/>
              </a:rPr>
              <a:t>En av turneringene </a:t>
            </a:r>
            <a:r>
              <a:rPr lang="nb-NO" sz="4800" u="sng" dirty="0">
                <a:ea typeface="Times New Roman" panose="02020603050405020304" pitchFamily="18" charset="0"/>
              </a:rPr>
              <a:t>skal</a:t>
            </a:r>
            <a:r>
              <a:rPr lang="nb-NO" sz="4800" dirty="0">
                <a:ea typeface="Times New Roman" panose="02020603050405020304" pitchFamily="18" charset="0"/>
              </a:rPr>
              <a:t> være med overnatting. Trenere og lagleder som overnatter med laget skal ha fremlagt godkjent vandelsattest. </a:t>
            </a:r>
          </a:p>
          <a:p>
            <a:pPr marL="342900" indent="-342900">
              <a:lnSpc>
                <a:spcPct val="115000"/>
              </a:lnSpc>
              <a:spcBef>
                <a:spcPts val="500"/>
              </a:spcBef>
              <a:buFontTx/>
              <a:buAutoNum type="arabicPeriod"/>
            </a:pPr>
            <a:r>
              <a:rPr lang="nb-NO" sz="4800" dirty="0">
                <a:ea typeface="Times New Roman" panose="02020603050405020304" pitchFamily="18" charset="0"/>
              </a:rPr>
              <a:t>Alle 11-års kull i FFK reiser på treningsleir til Avarta som er vår danske vennskapskommune. Avarta kommer også på besøk til FFK samme sesong. Gutter og jenter på samme tur.</a:t>
            </a:r>
          </a:p>
          <a:p>
            <a:pPr marL="342900" indent="-342900">
              <a:lnSpc>
                <a:spcPct val="115000"/>
              </a:lnSpc>
              <a:spcBef>
                <a:spcPts val="500"/>
              </a:spcBef>
              <a:buFontTx/>
              <a:buAutoNum type="arabicPeriod"/>
            </a:pPr>
            <a:r>
              <a:rPr lang="nb-NO" sz="4800" dirty="0">
                <a:ea typeface="Times New Roman" panose="02020603050405020304" pitchFamily="18" charset="0"/>
              </a:rPr>
              <a:t>FFK dekker påmeldingsavgift til en cup årlig per lag.</a:t>
            </a:r>
          </a:p>
          <a:p>
            <a:pPr marL="342900" indent="-342900">
              <a:lnSpc>
                <a:spcPct val="115000"/>
              </a:lnSpc>
              <a:spcBef>
                <a:spcPts val="500"/>
              </a:spcBef>
              <a:buFontTx/>
              <a:buAutoNum type="arabicPeriod"/>
            </a:pPr>
            <a:r>
              <a:rPr lang="nb-NO" sz="4800" dirty="0">
                <a:ea typeface="Times New Roman" panose="02020603050405020304" pitchFamily="18" charset="0"/>
              </a:rPr>
              <a:t>Klubben ønsker ikke at våre spillere representerer andre lag/akademier i forbindelse med cuper og turneringer.</a:t>
            </a:r>
          </a:p>
          <a:p>
            <a:endParaRPr lang="nb-NO" dirty="0"/>
          </a:p>
        </p:txBody>
      </p:sp>
      <p:sp>
        <p:nvSpPr>
          <p:cNvPr id="2" name="Plassholder for lysbildenummer 1"/>
          <p:cNvSpPr>
            <a:spLocks noGrp="1"/>
          </p:cNvSpPr>
          <p:nvPr>
            <p:ph type="sldNum" sz="quarter" idx="12"/>
          </p:nvPr>
        </p:nvSpPr>
        <p:spPr/>
        <p:txBody>
          <a:bodyPr/>
          <a:lstStyle/>
          <a:p>
            <a:fld id="{4F5C4A27-82AD-4BA9-8FFB-CD11CD253D01}" type="slidenum">
              <a:rPr lang="nb-NO" smtClean="0"/>
              <a:t>23</a:t>
            </a:fld>
            <a:endParaRPr lang="nb-NO" dirty="0"/>
          </a:p>
        </p:txBody>
      </p:sp>
    </p:spTree>
    <p:extLst>
      <p:ext uri="{BB962C8B-B14F-4D97-AF65-F5344CB8AC3E}">
        <p14:creationId xmlns:p14="http://schemas.microsoft.com/office/powerpoint/2010/main" val="12496681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Fjellhamar FK Logo [ Download - Logo - icon ]">
            <a:extLst>
              <a:ext uri="{FF2B5EF4-FFF2-40B4-BE49-F238E27FC236}">
                <a16:creationId xmlns:a16="http://schemas.microsoft.com/office/drawing/2014/main" id="{F6302451-4369-461F-A9C8-7DB0C8691A0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Fjellhamar FK Logo [ Download - Logo - icon ]">
            <a:extLst>
              <a:ext uri="{FF2B5EF4-FFF2-40B4-BE49-F238E27FC236}">
                <a16:creationId xmlns:a16="http://schemas.microsoft.com/office/drawing/2014/main" id="{B7E4FC0D-CBF9-4FAC-81F3-AFF9258D2A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9" name="Tittel 8"/>
          <p:cNvSpPr>
            <a:spLocks noGrp="1"/>
          </p:cNvSpPr>
          <p:nvPr>
            <p:ph type="title"/>
          </p:nvPr>
        </p:nvSpPr>
        <p:spPr>
          <a:xfrm>
            <a:off x="2337162" y="207970"/>
            <a:ext cx="7583216" cy="413132"/>
          </a:xfrm>
          <a:solidFill>
            <a:srgbClr val="FF0000"/>
          </a:solidFill>
        </p:spPr>
        <p:txBody>
          <a:bodyPr>
            <a:noAutofit/>
          </a:bodyPr>
          <a:lstStyle/>
          <a:p>
            <a:pPr algn="ctr"/>
            <a:r>
              <a:rPr lang="nb-NO" sz="2400" b="1" dirty="0">
                <a:solidFill>
                  <a:schemeClr val="bg1"/>
                </a:solidFill>
              </a:rPr>
              <a:t>Gutter / jenter 12år 9er fotball</a:t>
            </a:r>
          </a:p>
        </p:txBody>
      </p:sp>
      <p:sp>
        <p:nvSpPr>
          <p:cNvPr id="10" name="Plassholder for innhold 9"/>
          <p:cNvSpPr>
            <a:spLocks noGrp="1"/>
          </p:cNvSpPr>
          <p:nvPr>
            <p:ph sz="half" idx="1"/>
          </p:nvPr>
        </p:nvSpPr>
        <p:spPr>
          <a:xfrm>
            <a:off x="838200" y="1319842"/>
            <a:ext cx="5181600" cy="5477773"/>
          </a:xfrm>
        </p:spPr>
        <p:txBody>
          <a:bodyPr>
            <a:normAutofit fontScale="25000" lnSpcReduction="20000"/>
          </a:bodyPr>
          <a:lstStyle/>
          <a:p>
            <a:pPr>
              <a:lnSpc>
                <a:spcPct val="115000"/>
              </a:lnSpc>
              <a:spcBef>
                <a:spcPts val="500"/>
              </a:spcBef>
            </a:pPr>
            <a:r>
              <a:rPr lang="nb-NO" sz="4800" b="1" dirty="0">
                <a:ea typeface="Times New Roman" panose="02020603050405020304" pitchFamily="18" charset="0"/>
                <a:cs typeface="Times New Roman" panose="02020603050405020304" pitchFamily="18" charset="0"/>
              </a:rPr>
              <a:t>Spilletid</a:t>
            </a:r>
          </a:p>
          <a:p>
            <a:pPr marL="342900" indent="-342900">
              <a:lnSpc>
                <a:spcPct val="115000"/>
              </a:lnSpc>
              <a:spcBef>
                <a:spcPts val="500"/>
              </a:spcBef>
              <a:buFont typeface="+mj-lt"/>
              <a:buAutoNum type="arabicPeriod"/>
            </a:pPr>
            <a:r>
              <a:rPr lang="nb-NO" sz="5600" dirty="0">
                <a:ea typeface="Times New Roman" panose="02020603050405020304" pitchFamily="18" charset="0"/>
                <a:cs typeface="Times New Roman" panose="02020603050405020304" pitchFamily="18" charset="0"/>
              </a:rPr>
              <a:t>Tilnærmet lik spilletid for alle i seriespill og turneringer</a:t>
            </a:r>
          </a:p>
          <a:p>
            <a:pPr marL="342900" indent="-342900">
              <a:lnSpc>
                <a:spcPct val="115000"/>
              </a:lnSpc>
              <a:buFont typeface="+mj-lt"/>
              <a:buAutoNum type="arabicPeriod"/>
            </a:pPr>
            <a:r>
              <a:rPr lang="nb-NO" sz="5600" dirty="0">
                <a:ea typeface="Times New Roman" panose="02020603050405020304" pitchFamily="18" charset="0"/>
                <a:cs typeface="Times New Roman" panose="02020603050405020304" pitchFamily="18" charset="0"/>
              </a:rPr>
              <a:t>Spillerne som møter til kamp har tilnærmet lik spilletid i kampen</a:t>
            </a:r>
          </a:p>
          <a:p>
            <a:pPr marL="342900" indent="-342900">
              <a:lnSpc>
                <a:spcPct val="115000"/>
              </a:lnSpc>
              <a:buFont typeface="+mj-lt"/>
              <a:buAutoNum type="arabicPeriod"/>
            </a:pPr>
            <a:r>
              <a:rPr lang="nb-NO" sz="5600" dirty="0">
                <a:ea typeface="Times New Roman" panose="02020603050405020304" pitchFamily="18" charset="0"/>
                <a:cs typeface="Times New Roman" panose="02020603050405020304" pitchFamily="18" charset="0"/>
              </a:rPr>
              <a:t>Etterstrebe at alle får spille på de forskjellige plassene på laget</a:t>
            </a:r>
            <a:endParaRPr lang="nb-NO" sz="4800" dirty="0">
              <a:ea typeface="Times New Roman" panose="02020603050405020304" pitchFamily="18" charset="0"/>
              <a:cs typeface="Times New Roman" panose="02020603050405020304" pitchFamily="18" charset="0"/>
            </a:endParaRPr>
          </a:p>
          <a:p>
            <a:pPr>
              <a:lnSpc>
                <a:spcPct val="115000"/>
              </a:lnSpc>
            </a:pPr>
            <a:r>
              <a:rPr lang="nb-NO" sz="4800" b="1" dirty="0">
                <a:ea typeface="Times New Roman" panose="02020603050405020304" pitchFamily="18" charset="0"/>
                <a:cs typeface="Times New Roman" panose="02020603050405020304" pitchFamily="18" charset="0"/>
              </a:rPr>
              <a:t>Inndeling lag</a:t>
            </a:r>
          </a:p>
          <a:p>
            <a:pPr marL="342900" indent="-342900">
              <a:lnSpc>
                <a:spcPct val="115000"/>
              </a:lnSpc>
              <a:buFont typeface="+mj-lt"/>
              <a:buAutoNum type="arabicPeriod"/>
            </a:pPr>
            <a:r>
              <a:rPr lang="nb-NO" sz="5600" dirty="0">
                <a:ea typeface="Times New Roman" panose="02020603050405020304" pitchFamily="18" charset="0"/>
                <a:cs typeface="Times New Roman" panose="02020603050405020304" pitchFamily="18" charset="0"/>
              </a:rPr>
              <a:t>Klubben følger kretsens retningslinjer for påmelding av lag</a:t>
            </a:r>
          </a:p>
          <a:p>
            <a:pPr marL="342900" indent="-342900">
              <a:lnSpc>
                <a:spcPct val="115000"/>
              </a:lnSpc>
              <a:buFont typeface="+mj-lt"/>
              <a:buAutoNum type="arabicPeriod"/>
            </a:pPr>
            <a:r>
              <a:rPr lang="nb-NO" sz="5600" dirty="0">
                <a:ea typeface="Times New Roman" panose="02020603050405020304" pitchFamily="18" charset="0"/>
                <a:cs typeface="Times New Roman" panose="02020603050405020304" pitchFamily="18" charset="0"/>
              </a:rPr>
              <a:t>Trenere melder på lag i seriespill utfra nivå. Må ikke være statiske grupper, men flyt mellom nivåene.</a:t>
            </a:r>
          </a:p>
          <a:p>
            <a:pPr marL="342900" indent="-342900">
              <a:lnSpc>
                <a:spcPct val="115000"/>
              </a:lnSpc>
              <a:buFont typeface="+mj-lt"/>
              <a:buAutoNum type="arabicPeriod"/>
            </a:pPr>
            <a:r>
              <a:rPr lang="nb-NO" sz="5600" dirty="0">
                <a:ea typeface="Times New Roman" panose="02020603050405020304" pitchFamily="18" charset="0"/>
                <a:cs typeface="Times New Roman" panose="02020603050405020304" pitchFamily="18" charset="0"/>
              </a:rPr>
              <a:t>Trener skal gi alle lag samme oppfølging. Det er viktig for alle spillerne å spille 9er fotball i sin årsklasse. Summen av spilletid skal være tilnærmet lik.</a:t>
            </a:r>
          </a:p>
          <a:p>
            <a:pPr marL="742950" lvl="1" indent="-285750">
              <a:lnSpc>
                <a:spcPct val="115000"/>
              </a:lnSpc>
              <a:buFont typeface="+mj-lt"/>
              <a:buAutoNum type="alphaLcPeriod"/>
            </a:pPr>
            <a:r>
              <a:rPr lang="nb-NO" sz="5600" dirty="0">
                <a:ea typeface="Times New Roman" panose="02020603050405020304" pitchFamily="18" charset="0"/>
                <a:cs typeface="Times New Roman" panose="02020603050405020304" pitchFamily="18" charset="0"/>
              </a:rPr>
              <a:t>Differensiering: Spillerne bør spille på det nivå de behersker; dvs at spillerne ikke nødvendigvis skal spille like mye i begge klassene, men det skal være en rullering.</a:t>
            </a:r>
          </a:p>
          <a:p>
            <a:pPr marL="742950" lvl="1" indent="-285750">
              <a:lnSpc>
                <a:spcPct val="115000"/>
              </a:lnSpc>
              <a:buFont typeface="+mj-lt"/>
              <a:buAutoNum type="alphaLcPeriod"/>
            </a:pPr>
            <a:r>
              <a:rPr lang="nb-NO" sz="5600" dirty="0">
                <a:ea typeface="Times New Roman" panose="02020603050405020304" pitchFamily="18" charset="0"/>
                <a:cs typeface="Times New Roman" panose="02020603050405020304" pitchFamily="18" charset="0"/>
              </a:rPr>
              <a:t>I seriespill: alle spillerne skal minimum spille tre kamper i hver klasse</a:t>
            </a:r>
          </a:p>
          <a:p>
            <a:pPr marL="742950" lvl="1" indent="-285750">
              <a:lnSpc>
                <a:spcPct val="115000"/>
              </a:lnSpc>
              <a:buFont typeface="+mj-lt"/>
              <a:buAutoNum type="alphaLcPeriod"/>
            </a:pPr>
            <a:r>
              <a:rPr lang="nb-NO" sz="5600" dirty="0">
                <a:ea typeface="Times New Roman" panose="02020603050405020304" pitchFamily="18" charset="0"/>
                <a:cs typeface="Times New Roman" panose="02020603050405020304" pitchFamily="18" charset="0"/>
              </a:rPr>
              <a:t>I turnering: Det sosiale i fokus. Oppfordres til jevne lag</a:t>
            </a:r>
          </a:p>
          <a:p>
            <a:pPr marL="742950" lvl="1" indent="-285750">
              <a:lnSpc>
                <a:spcPct val="115000"/>
              </a:lnSpc>
              <a:buFont typeface="+mj-lt"/>
              <a:buAutoNum type="alphaLcPeriod"/>
            </a:pPr>
            <a:r>
              <a:rPr lang="nb-NO" sz="5600" dirty="0">
                <a:ea typeface="Times New Roman" panose="02020603050405020304" pitchFamily="18" charset="0"/>
                <a:cs typeface="Times New Roman" panose="02020603050405020304" pitchFamily="18" charset="0"/>
              </a:rPr>
              <a:t>Spillerne som møter til kamp har tilnærmet lik spilletid i kampen</a:t>
            </a:r>
          </a:p>
          <a:p>
            <a:pPr marL="742950" lvl="1" indent="-285750">
              <a:lnSpc>
                <a:spcPct val="115000"/>
              </a:lnSpc>
              <a:buFont typeface="+mj-lt"/>
              <a:buAutoNum type="alphaLcPeriod"/>
            </a:pPr>
            <a:r>
              <a:rPr lang="nb-NO" sz="5600" dirty="0">
                <a:ea typeface="Times New Roman" panose="02020603050405020304" pitchFamily="18" charset="0"/>
                <a:cs typeface="Times New Roman" panose="02020603050405020304" pitchFamily="18" charset="0"/>
              </a:rPr>
              <a:t>Tilnærmet lik spilletid for de to lagene totalt sett</a:t>
            </a:r>
          </a:p>
          <a:p>
            <a:pPr marL="742950" lvl="1" indent="-285750">
              <a:lnSpc>
                <a:spcPct val="115000"/>
              </a:lnSpc>
              <a:buFont typeface="+mj-lt"/>
              <a:buAutoNum type="alphaLcPeriod"/>
            </a:pPr>
            <a:r>
              <a:rPr lang="nb-NO" sz="5600" spc="-5" dirty="0">
                <a:solidFill>
                  <a:srgbClr val="000000"/>
                </a:solidFill>
                <a:ea typeface="Times New Roman" panose="02020603050405020304" pitchFamily="18" charset="0"/>
              </a:rPr>
              <a:t>Anbefalt 12 spillere per lag, max 14 spillere per lag</a:t>
            </a:r>
            <a:endParaRPr lang="nb-NO" sz="5600" dirty="0">
              <a:ea typeface="Times New Roman" panose="02020603050405020304" pitchFamily="18" charset="0"/>
              <a:cs typeface="Times New Roman" panose="02020603050405020304" pitchFamily="18" charset="0"/>
            </a:endParaRPr>
          </a:p>
          <a:p>
            <a:endParaRPr lang="nb-NO" dirty="0"/>
          </a:p>
        </p:txBody>
      </p:sp>
      <p:sp>
        <p:nvSpPr>
          <p:cNvPr id="12" name="Plassholder for innhold 11"/>
          <p:cNvSpPr>
            <a:spLocks noGrp="1"/>
          </p:cNvSpPr>
          <p:nvPr>
            <p:ph sz="half" idx="2"/>
          </p:nvPr>
        </p:nvSpPr>
        <p:spPr>
          <a:xfrm>
            <a:off x="6172200" y="1319842"/>
            <a:ext cx="5181600" cy="4857121"/>
          </a:xfrm>
        </p:spPr>
        <p:txBody>
          <a:bodyPr>
            <a:normAutofit fontScale="25000" lnSpcReduction="20000"/>
          </a:bodyPr>
          <a:lstStyle/>
          <a:p>
            <a:pPr>
              <a:lnSpc>
                <a:spcPct val="115000"/>
              </a:lnSpc>
              <a:spcBef>
                <a:spcPts val="500"/>
              </a:spcBef>
            </a:pPr>
            <a:r>
              <a:rPr lang="nb-NO" sz="5400" b="1" dirty="0">
                <a:latin typeface="Calibri" panose="020F0502020204030204" pitchFamily="34" charset="0"/>
                <a:ea typeface="Times New Roman" panose="02020603050405020304" pitchFamily="18" charset="0"/>
                <a:cs typeface="Times New Roman" panose="02020603050405020304" pitchFamily="18" charset="0"/>
              </a:rPr>
              <a:t>Turneringer</a:t>
            </a:r>
          </a:p>
          <a:p>
            <a:pPr marL="342900" indent="-342900">
              <a:lnSpc>
                <a:spcPct val="115000"/>
              </a:lnSpc>
              <a:spcBef>
                <a:spcPts val="500"/>
              </a:spcBef>
              <a:buAutoNum type="arabicPeriod"/>
            </a:pPr>
            <a:r>
              <a:rPr lang="nb-NO" sz="5600" dirty="0">
                <a:ea typeface="Times New Roman" panose="02020603050405020304" pitchFamily="18" charset="0"/>
              </a:rPr>
              <a:t>Det anbefales at man deltar på inntil 4- stk eksterne turneringer pr påmeldt lag ved siden av seriespill. Lagleder har ansvar for påmelding til aktuelle turneringer. Eat Move Sleep Cup og Vinterserien regnes som interne arr. </a:t>
            </a:r>
          </a:p>
          <a:p>
            <a:pPr marL="342900" indent="-342900">
              <a:lnSpc>
                <a:spcPct val="115000"/>
              </a:lnSpc>
              <a:spcBef>
                <a:spcPts val="500"/>
              </a:spcBef>
              <a:buAutoNum type="arabicPeriod"/>
            </a:pPr>
            <a:r>
              <a:rPr lang="nb-NO" sz="5600" dirty="0">
                <a:ea typeface="Times New Roman" panose="02020603050405020304" pitchFamily="18" charset="0"/>
              </a:rPr>
              <a:t>Turneringene skal avholdes innenfor rimelig reiseavstand, og det skal være innenfor rimelige økonomiske grenser.</a:t>
            </a:r>
          </a:p>
          <a:p>
            <a:pPr marL="342900" indent="-342900">
              <a:lnSpc>
                <a:spcPct val="115000"/>
              </a:lnSpc>
              <a:spcBef>
                <a:spcPts val="500"/>
              </a:spcBef>
              <a:buFontTx/>
              <a:buAutoNum type="arabicPeriod"/>
            </a:pPr>
            <a:r>
              <a:rPr lang="nb-NO" sz="5600" dirty="0">
                <a:ea typeface="Times New Roman" panose="02020603050405020304" pitchFamily="18" charset="0"/>
              </a:rPr>
              <a:t>En av turneringene </a:t>
            </a:r>
            <a:r>
              <a:rPr lang="nb-NO" sz="5600" b="1" u="sng" dirty="0">
                <a:ea typeface="Times New Roman" panose="02020603050405020304" pitchFamily="18" charset="0"/>
              </a:rPr>
              <a:t>skal</a:t>
            </a:r>
            <a:r>
              <a:rPr lang="nb-NO" sz="5600" dirty="0">
                <a:ea typeface="Times New Roman" panose="02020603050405020304" pitchFamily="18" charset="0"/>
              </a:rPr>
              <a:t> være med overnatting. Trenere og lagledere som overnatter med laget skal ha fremlagt godkjent politiattest.</a:t>
            </a:r>
          </a:p>
          <a:p>
            <a:pPr marL="342900" indent="-342900">
              <a:lnSpc>
                <a:spcPct val="115000"/>
              </a:lnSpc>
              <a:spcBef>
                <a:spcPts val="500"/>
              </a:spcBef>
              <a:buAutoNum type="arabicPeriod" startAt="4"/>
            </a:pPr>
            <a:r>
              <a:rPr lang="nb-NO" sz="5600" dirty="0">
                <a:ea typeface="Times New Roman" panose="02020603050405020304" pitchFamily="18" charset="0"/>
              </a:rPr>
              <a:t>En cup kan lagene melde opp utfra nivå.</a:t>
            </a:r>
          </a:p>
          <a:p>
            <a:pPr marL="342900" indent="-342900">
              <a:lnSpc>
                <a:spcPct val="115000"/>
              </a:lnSpc>
              <a:spcBef>
                <a:spcPts val="500"/>
              </a:spcBef>
              <a:buAutoNum type="arabicPeriod" startAt="4"/>
            </a:pPr>
            <a:r>
              <a:rPr lang="nb-NO" sz="5600" dirty="0">
                <a:ea typeface="Times New Roman" panose="02020603050405020304" pitchFamily="18" charset="0"/>
              </a:rPr>
              <a:t>FFK dekker påmeldingsavgift til en cup årlig per lag.</a:t>
            </a:r>
          </a:p>
          <a:p>
            <a:pPr marL="342900" indent="-342900">
              <a:lnSpc>
                <a:spcPct val="115000"/>
              </a:lnSpc>
              <a:spcBef>
                <a:spcPts val="500"/>
              </a:spcBef>
              <a:buAutoNum type="arabicPeriod" startAt="4"/>
            </a:pPr>
            <a:r>
              <a:rPr lang="nb-NO" sz="5600" dirty="0">
                <a:ea typeface="Times New Roman" panose="02020603050405020304" pitchFamily="18" charset="0"/>
              </a:rPr>
              <a:t>Klubben ønsker ikke at våre spillere representerer andre lag/akademier i forbindelse med cuper og turneringer.</a:t>
            </a:r>
          </a:p>
        </p:txBody>
      </p:sp>
      <p:sp>
        <p:nvSpPr>
          <p:cNvPr id="2" name="Plassholder for lysbildenummer 1"/>
          <p:cNvSpPr>
            <a:spLocks noGrp="1"/>
          </p:cNvSpPr>
          <p:nvPr>
            <p:ph type="sldNum" sz="quarter" idx="12"/>
          </p:nvPr>
        </p:nvSpPr>
        <p:spPr/>
        <p:txBody>
          <a:bodyPr/>
          <a:lstStyle/>
          <a:p>
            <a:fld id="{4F5C4A27-82AD-4BA9-8FFB-CD11CD253D01}" type="slidenum">
              <a:rPr lang="nb-NO" smtClean="0"/>
              <a:t>24</a:t>
            </a:fld>
            <a:endParaRPr lang="nb-NO" dirty="0"/>
          </a:p>
        </p:txBody>
      </p:sp>
    </p:spTree>
    <p:extLst>
      <p:ext uri="{BB962C8B-B14F-4D97-AF65-F5344CB8AC3E}">
        <p14:creationId xmlns:p14="http://schemas.microsoft.com/office/powerpoint/2010/main" val="10033098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Fjellhamar FK Logo [ Download - Logo - icon ]">
            <a:extLst>
              <a:ext uri="{FF2B5EF4-FFF2-40B4-BE49-F238E27FC236}">
                <a16:creationId xmlns:a16="http://schemas.microsoft.com/office/drawing/2014/main" id="{F6302451-4369-461F-A9C8-7DB0C8691A0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Fjellhamar FK Logo [ Download - Logo - icon ]">
            <a:extLst>
              <a:ext uri="{FF2B5EF4-FFF2-40B4-BE49-F238E27FC236}">
                <a16:creationId xmlns:a16="http://schemas.microsoft.com/office/drawing/2014/main" id="{B7E4FC0D-CBF9-4FAC-81F3-AFF9258D2A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9" name="Tittel 8"/>
          <p:cNvSpPr>
            <a:spLocks noGrp="1"/>
          </p:cNvSpPr>
          <p:nvPr>
            <p:ph type="title"/>
          </p:nvPr>
        </p:nvSpPr>
        <p:spPr>
          <a:xfrm>
            <a:off x="2337162" y="207970"/>
            <a:ext cx="7583216" cy="413132"/>
          </a:xfrm>
          <a:solidFill>
            <a:srgbClr val="FF0000"/>
          </a:solidFill>
        </p:spPr>
        <p:txBody>
          <a:bodyPr>
            <a:noAutofit/>
          </a:bodyPr>
          <a:lstStyle/>
          <a:p>
            <a:pPr algn="ctr"/>
            <a:r>
              <a:rPr lang="nb-NO" sz="2400" b="1" dirty="0">
                <a:solidFill>
                  <a:schemeClr val="bg1"/>
                </a:solidFill>
              </a:rPr>
              <a:t>Gutter / jenter 13-14år 9er og 11er fotball</a:t>
            </a:r>
          </a:p>
        </p:txBody>
      </p:sp>
      <p:sp>
        <p:nvSpPr>
          <p:cNvPr id="10" name="Plassholder for innhold 9"/>
          <p:cNvSpPr>
            <a:spLocks noGrp="1"/>
          </p:cNvSpPr>
          <p:nvPr>
            <p:ph sz="half" idx="1"/>
          </p:nvPr>
        </p:nvSpPr>
        <p:spPr>
          <a:xfrm>
            <a:off x="838200" y="862642"/>
            <a:ext cx="5181600" cy="5934973"/>
          </a:xfrm>
        </p:spPr>
        <p:txBody>
          <a:bodyPr>
            <a:normAutofit fontScale="25000" lnSpcReduction="20000"/>
          </a:bodyPr>
          <a:lstStyle/>
          <a:p>
            <a:pPr>
              <a:lnSpc>
                <a:spcPct val="115000"/>
              </a:lnSpc>
              <a:spcBef>
                <a:spcPts val="500"/>
              </a:spcBef>
            </a:pPr>
            <a:r>
              <a:rPr lang="nb-NO" sz="4800" b="1" dirty="0">
                <a:latin typeface="Calibri" panose="020F0502020204030204" pitchFamily="34" charset="0"/>
                <a:ea typeface="Times New Roman" panose="02020603050405020304" pitchFamily="18" charset="0"/>
                <a:cs typeface="Times New Roman" panose="02020603050405020304" pitchFamily="18" charset="0"/>
              </a:rPr>
              <a:t>Spilletid seriespill</a:t>
            </a:r>
          </a:p>
          <a:p>
            <a:pPr indent="-342900">
              <a:buFont typeface="+mj-lt"/>
              <a:buAutoNum type="arabicPeriod"/>
            </a:pPr>
            <a:r>
              <a:rPr lang="nb-NO" sz="4800" dirty="0">
                <a:solidFill>
                  <a:srgbClr val="000000"/>
                </a:solidFill>
                <a:ea typeface="Times New Roman" panose="02020603050405020304" pitchFamily="18" charset="0"/>
              </a:rPr>
              <a:t>Det skal ikke tas ut faste lagstropper til de forskjellige kamparenaene, men rulleres ut fra utviklingen, både fotballmessig og holdningsmessig, utover i sesongen. Noen vil spille bare på 1. laget noen bare på 2. laget og noen på begge i større og mindre grad. Viktig at det ikke er «stengte dører» mellom de forskjellige kamparenaen.</a:t>
            </a:r>
          </a:p>
          <a:p>
            <a:pPr indent="-342900">
              <a:buFont typeface="+mj-lt"/>
              <a:buAutoNum type="arabicPeriod"/>
            </a:pPr>
            <a:r>
              <a:rPr lang="nb-NO" sz="4800" dirty="0">
                <a:solidFill>
                  <a:srgbClr val="000000"/>
                </a:solidFill>
                <a:ea typeface="Courier New" panose="02070309020205020404" pitchFamily="49" charset="0"/>
              </a:rPr>
              <a:t>Antall spiller på kamp 9er: anbefalt 11 spillere per lag, max 12-   13 spillere per lag</a:t>
            </a:r>
            <a:endParaRPr lang="nb-NO" sz="4800" dirty="0">
              <a:ea typeface="Courier New" panose="02070309020205020404" pitchFamily="49" charset="0"/>
            </a:endParaRPr>
          </a:p>
          <a:p>
            <a:pPr lvl="0" fontAlgn="base">
              <a:buClr>
                <a:srgbClr val="000000"/>
              </a:buClr>
              <a:buSzPts val="1100"/>
              <a:tabLst>
                <a:tab pos="228600" algn="l"/>
              </a:tabLst>
            </a:pPr>
            <a:r>
              <a:rPr lang="nb-NO" sz="4800" dirty="0">
                <a:solidFill>
                  <a:srgbClr val="000000"/>
                </a:solidFill>
                <a:ea typeface="Courier New" panose="02070309020205020404" pitchFamily="49" charset="0"/>
              </a:rPr>
              <a:t>Antall spiller på kamp 11er: anbefalt 14 spillere per lag, max 16 spillere per lag</a:t>
            </a:r>
            <a:endParaRPr lang="nb-NO" sz="4800" dirty="0">
              <a:solidFill>
                <a:srgbClr val="000000"/>
              </a:solidFill>
              <a:ea typeface="Courier New" panose="02070309020205020404" pitchFamily="49" charset="0"/>
              <a:cs typeface="Times New Roman" panose="02020603050405020304" pitchFamily="18" charset="0"/>
            </a:endParaRPr>
          </a:p>
          <a:p>
            <a:pPr marL="0" lvl="0" indent="0" fontAlgn="base">
              <a:buClr>
                <a:srgbClr val="000000"/>
              </a:buClr>
              <a:buSzPts val="1100"/>
              <a:buNone/>
              <a:tabLst>
                <a:tab pos="228600" algn="l"/>
              </a:tabLst>
            </a:pPr>
            <a:r>
              <a:rPr lang="nb-NO" sz="4800" dirty="0">
                <a:solidFill>
                  <a:srgbClr val="000000"/>
                </a:solidFill>
                <a:ea typeface="Times New Roman" panose="02020603050405020304" pitchFamily="18" charset="0"/>
                <a:cs typeface="Times New Roman" panose="02020603050405020304" pitchFamily="18" charset="0"/>
              </a:rPr>
              <a:t>3.      </a:t>
            </a:r>
            <a:r>
              <a:rPr lang="nb-NO" sz="4800" dirty="0">
                <a:ea typeface="Times New Roman" panose="02020603050405020304" pitchFamily="18" charset="0"/>
                <a:cs typeface="Times New Roman" panose="02020603050405020304" pitchFamily="18" charset="0"/>
              </a:rPr>
              <a:t>Spillerne som møter til kamp bør minimum spille 15-20 min av 	    kampen. I kamper hvor dette ikke har latt seg overholde, skal  	    dette kompenseres for i senere seriekamp.</a:t>
            </a:r>
          </a:p>
          <a:p>
            <a:pPr marL="0" indent="0">
              <a:buNone/>
            </a:pPr>
            <a:r>
              <a:rPr lang="nb-NO" sz="4800" dirty="0">
                <a:ea typeface="Times New Roman" panose="02020603050405020304" pitchFamily="18" charset="0"/>
                <a:cs typeface="Times New Roman" panose="02020603050405020304" pitchFamily="18" charset="0"/>
              </a:rPr>
              <a:t>4.      Det kan differensieres på spilletid ut fra følgende faktorer:                                    </a:t>
            </a:r>
          </a:p>
          <a:p>
            <a:pPr marL="0" lvl="1" indent="-285750">
              <a:buFont typeface="+mj-lt"/>
              <a:buAutoNum type="alphaLcPeriod"/>
            </a:pPr>
            <a:r>
              <a:rPr lang="nb-NO" sz="4800" dirty="0">
                <a:ea typeface="Times New Roman" panose="02020603050405020304" pitchFamily="18" charset="0"/>
                <a:cs typeface="Times New Roman" panose="02020603050405020304" pitchFamily="18" charset="0"/>
              </a:rPr>
              <a:t>Treningsoppmøte. Annen treningsaktivitet (eks. håndball) skal      telle som trening når det gjøres prioriteringer på spilletid.</a:t>
            </a:r>
          </a:p>
          <a:p>
            <a:pPr marL="0" lvl="1" indent="-285750">
              <a:buFont typeface="+mj-lt"/>
              <a:buAutoNum type="alphaLcPeriod"/>
            </a:pPr>
            <a:r>
              <a:rPr lang="nb-NO" sz="4800" dirty="0">
                <a:ea typeface="Times New Roman" panose="02020603050405020304" pitchFamily="18" charset="0"/>
                <a:cs typeface="Times New Roman" panose="02020603050405020304" pitchFamily="18" charset="0"/>
              </a:rPr>
              <a:t>Iver/motivasjon</a:t>
            </a:r>
          </a:p>
          <a:p>
            <a:pPr marL="0" lvl="1" indent="-285750">
              <a:buFont typeface="+mj-lt"/>
              <a:buAutoNum type="alphaLcPeriod"/>
            </a:pPr>
            <a:r>
              <a:rPr lang="nb-NO" sz="4800" dirty="0">
                <a:ea typeface="Times New Roman" panose="02020603050405020304" pitchFamily="18" charset="0"/>
                <a:cs typeface="Times New Roman" panose="02020603050405020304" pitchFamily="18" charset="0"/>
              </a:rPr>
              <a:t>Ferdighet</a:t>
            </a:r>
          </a:p>
          <a:p>
            <a:pPr marL="0" lvl="1" indent="-285750">
              <a:buFont typeface="+mj-lt"/>
              <a:buAutoNum type="alphaLcPeriod"/>
            </a:pPr>
            <a:r>
              <a:rPr lang="nb-NO" sz="4800" dirty="0">
                <a:ea typeface="Times New Roman" panose="02020603050405020304" pitchFamily="18" charset="0"/>
                <a:cs typeface="Times New Roman" panose="02020603050405020304" pitchFamily="18" charset="0"/>
              </a:rPr>
              <a:t>Holdninger/oppførsel</a:t>
            </a:r>
          </a:p>
          <a:p>
            <a:pPr marL="0" lvl="1" indent="-285750">
              <a:buFont typeface="+mj-lt"/>
              <a:buAutoNum type="alphaLcPeriod"/>
            </a:pPr>
            <a:r>
              <a:rPr lang="nb-NO" sz="4800" dirty="0">
                <a:ea typeface="Times New Roman" panose="02020603050405020304" pitchFamily="18" charset="0"/>
                <a:cs typeface="Times New Roman" panose="02020603050405020304" pitchFamily="18" charset="0"/>
              </a:rPr>
              <a:t>Kampmotstander</a:t>
            </a:r>
          </a:p>
          <a:p>
            <a:pPr indent="-342900">
              <a:buAutoNum type="arabicPeriod" startAt="5"/>
            </a:pPr>
            <a:r>
              <a:rPr lang="nb-NO" sz="4800" dirty="0">
                <a:ea typeface="Times New Roman" panose="02020603050405020304" pitchFamily="18" charset="0"/>
                <a:cs typeface="Times New Roman" panose="02020603050405020304" pitchFamily="18" charset="0"/>
              </a:rPr>
              <a:t>Trener har et særskilt ansvar for å følge opp spillere som spiller mindre.</a:t>
            </a:r>
          </a:p>
          <a:p>
            <a:pPr indent="-342900">
              <a:buAutoNum type="arabicPeriod" startAt="5"/>
            </a:pPr>
            <a:r>
              <a:rPr lang="nb-NO" sz="4800" dirty="0">
                <a:ea typeface="Times New Roman" panose="02020603050405020304" pitchFamily="18" charset="0"/>
                <a:cs typeface="Times New Roman" panose="02020603050405020304" pitchFamily="18" charset="0"/>
              </a:rPr>
              <a:t>Hvis det finnes 7er-serie bør man melde på et lag for å gi mer spilletid til de som spiller mindre i 11er-serien.</a:t>
            </a:r>
          </a:p>
          <a:p>
            <a:endParaRPr lang="nb-NO" dirty="0"/>
          </a:p>
        </p:txBody>
      </p:sp>
      <p:sp>
        <p:nvSpPr>
          <p:cNvPr id="12" name="Plassholder for innhold 11"/>
          <p:cNvSpPr>
            <a:spLocks noGrp="1"/>
          </p:cNvSpPr>
          <p:nvPr>
            <p:ph sz="half" idx="2"/>
          </p:nvPr>
        </p:nvSpPr>
        <p:spPr>
          <a:xfrm>
            <a:off x="6172200" y="862642"/>
            <a:ext cx="5181600" cy="5561419"/>
          </a:xfrm>
        </p:spPr>
        <p:txBody>
          <a:bodyPr>
            <a:normAutofit fontScale="25000" lnSpcReduction="20000"/>
          </a:bodyPr>
          <a:lstStyle/>
          <a:p>
            <a:pPr>
              <a:lnSpc>
                <a:spcPct val="115000"/>
              </a:lnSpc>
              <a:spcBef>
                <a:spcPts val="500"/>
              </a:spcBef>
            </a:pPr>
            <a:r>
              <a:rPr lang="nb-NO" sz="4800" b="1" dirty="0">
                <a:latin typeface="Calibri" panose="020F0502020204030204" pitchFamily="34" charset="0"/>
                <a:ea typeface="Times New Roman" panose="02020603050405020304" pitchFamily="18" charset="0"/>
                <a:cs typeface="Times New Roman" panose="02020603050405020304" pitchFamily="18" charset="0"/>
              </a:rPr>
              <a:t>Turneringer</a:t>
            </a:r>
          </a:p>
          <a:p>
            <a:pPr marL="342900" indent="-342900">
              <a:lnSpc>
                <a:spcPct val="115000"/>
              </a:lnSpc>
              <a:spcBef>
                <a:spcPts val="500"/>
              </a:spcBef>
              <a:buAutoNum type="arabicPeriod"/>
            </a:pPr>
            <a:r>
              <a:rPr lang="nb-NO" sz="4800" b="1" dirty="0">
                <a:ea typeface="Times New Roman" panose="02020603050405020304" pitchFamily="18" charset="0"/>
              </a:rPr>
              <a:t>FFK oppfordrer sterkt til at lagene i klubben deltar i Dana Cup for ungdomsfotballen.</a:t>
            </a:r>
          </a:p>
          <a:p>
            <a:pPr marL="342900" indent="-342900">
              <a:lnSpc>
                <a:spcPct val="115000"/>
              </a:lnSpc>
              <a:spcBef>
                <a:spcPts val="500"/>
              </a:spcBef>
              <a:buAutoNum type="arabicPeriod"/>
            </a:pPr>
            <a:r>
              <a:rPr lang="nb-NO" sz="4400" dirty="0">
                <a:ea typeface="Times New Roman" panose="02020603050405020304" pitchFamily="18" charset="0"/>
              </a:rPr>
              <a:t>Det anbefales at man deltar på inntil 4 stk eksterne turneringer pr påmeldt lag. Noen cuper kan ha en sosial profil med jevnelag. Mens noen cuper kan det stilles med 1.lag etter uttak. 2.lagene bør også meldes på cuper som er tilpasset nivået. Vinterserien er en internturnering. </a:t>
            </a:r>
          </a:p>
          <a:p>
            <a:pPr marL="342900" indent="-342900">
              <a:lnSpc>
                <a:spcPct val="115000"/>
              </a:lnSpc>
              <a:spcBef>
                <a:spcPts val="500"/>
              </a:spcBef>
              <a:buAutoNum type="arabicPeriod"/>
            </a:pPr>
            <a:r>
              <a:rPr lang="nb-NO" sz="4400" dirty="0">
                <a:solidFill>
                  <a:srgbClr val="FF0000"/>
                </a:solidFill>
                <a:ea typeface="Times New Roman" panose="02020603050405020304" pitchFamily="18" charset="0"/>
              </a:rPr>
              <a:t>FFK dekker et lag i inne KM, men hver gruppe kan melde på to lag.</a:t>
            </a:r>
          </a:p>
          <a:p>
            <a:pPr marL="342900" indent="-342900">
              <a:lnSpc>
                <a:spcPct val="115000"/>
              </a:lnSpc>
              <a:spcBef>
                <a:spcPts val="500"/>
              </a:spcBef>
              <a:buAutoNum type="arabicPeriod"/>
            </a:pPr>
            <a:r>
              <a:rPr lang="nb-NO" sz="4400" dirty="0">
                <a:ea typeface="Times New Roman" panose="02020603050405020304" pitchFamily="18" charset="0"/>
              </a:rPr>
              <a:t>En av turneringene skal være med overnatting. Trenere og lagledere som overnatter med laget skal ha fremlagt godkjent politiattest.</a:t>
            </a:r>
          </a:p>
          <a:p>
            <a:pPr marL="342900" indent="-342900">
              <a:lnSpc>
                <a:spcPct val="115000"/>
              </a:lnSpc>
              <a:spcBef>
                <a:spcPts val="500"/>
              </a:spcBef>
              <a:buFontTx/>
              <a:buAutoNum type="arabicPeriod"/>
            </a:pPr>
            <a:r>
              <a:rPr lang="nb-NO" sz="4400" dirty="0">
                <a:ea typeface="Times New Roman" panose="02020603050405020304" pitchFamily="18" charset="0"/>
              </a:rPr>
              <a:t>FFK dekker i tillegg en påmeldingsavgift til en cup årlig pr lag. </a:t>
            </a:r>
          </a:p>
          <a:p>
            <a:pPr marL="342900" indent="-342900">
              <a:lnSpc>
                <a:spcPct val="115000"/>
              </a:lnSpc>
              <a:spcBef>
                <a:spcPts val="500"/>
              </a:spcBef>
              <a:buFontTx/>
              <a:buAutoNum type="arabicPeriod"/>
            </a:pPr>
            <a:r>
              <a:rPr lang="nb-NO" sz="4400" dirty="0">
                <a:ea typeface="Times New Roman" panose="02020603050405020304" pitchFamily="18" charset="0"/>
              </a:rPr>
              <a:t>Klubben ønsker ikke at våre spillere representerer andre lag/akademier i forbindelse med cuper og turneringer. Disp. kan søkes fra 13 års alder om laget ikke har sammenfallende aktivitet på tidspunktet. Søknaden sendes Sportslig (SU)</a:t>
            </a:r>
          </a:p>
          <a:p>
            <a:pPr marL="342900" indent="-342900">
              <a:lnSpc>
                <a:spcPct val="115000"/>
              </a:lnSpc>
              <a:spcBef>
                <a:spcPts val="500"/>
              </a:spcBef>
              <a:buFont typeface="+mj-lt"/>
              <a:buAutoNum type="arabicPeriod"/>
            </a:pPr>
            <a:r>
              <a:rPr lang="nb-NO" sz="4400" b="1" dirty="0">
                <a:latin typeface="Calibri" panose="020F0502020204030204" pitchFamily="34" charset="0"/>
                <a:ea typeface="Times New Roman" panose="02020603050405020304" pitchFamily="18" charset="0"/>
                <a:cs typeface="Times New Roman" panose="02020603050405020304" pitchFamily="18" charset="0"/>
              </a:rPr>
              <a:t>Spilletid</a:t>
            </a:r>
          </a:p>
          <a:p>
            <a:pPr marL="742950" lvl="1" indent="-285750">
              <a:lnSpc>
                <a:spcPct val="115000"/>
              </a:lnSpc>
              <a:buFont typeface="+mj-lt"/>
              <a:buAutoNum type="alphaLcPeriod"/>
            </a:pPr>
            <a:r>
              <a:rPr lang="nb-NO" sz="4400" dirty="0">
                <a:latin typeface="Calibri" panose="020F0502020204030204" pitchFamily="34" charset="0"/>
                <a:ea typeface="Times New Roman" panose="02020603050405020304" pitchFamily="18" charset="0"/>
                <a:cs typeface="Times New Roman" panose="02020603050405020304" pitchFamily="18" charset="0"/>
              </a:rPr>
              <a:t>Det kan differensieres på spilletid ut fra følgende faktorer:</a:t>
            </a:r>
          </a:p>
          <a:p>
            <a:pPr marL="1200150" lvl="2" indent="-285750">
              <a:lnSpc>
                <a:spcPct val="115000"/>
              </a:lnSpc>
            </a:pPr>
            <a:r>
              <a:rPr lang="nb-NO" sz="4400" dirty="0">
                <a:latin typeface="Calibri" panose="020F0502020204030204" pitchFamily="34" charset="0"/>
                <a:ea typeface="Times New Roman" panose="02020603050405020304" pitchFamily="18" charset="0"/>
                <a:cs typeface="Times New Roman" panose="02020603050405020304" pitchFamily="18" charset="0"/>
              </a:rPr>
              <a:t>Treningsoppmøte. Annen treningsaktivitet (eks. håndball) skal telle som trening når det gjøres prioriteringer på spilletid.</a:t>
            </a:r>
          </a:p>
          <a:p>
            <a:pPr marL="1200150" lvl="2" indent="-285750">
              <a:lnSpc>
                <a:spcPct val="115000"/>
              </a:lnSpc>
            </a:pPr>
            <a:r>
              <a:rPr lang="nb-NO" sz="4400" dirty="0">
                <a:latin typeface="Calibri" panose="020F0502020204030204" pitchFamily="34" charset="0"/>
                <a:ea typeface="Times New Roman" panose="02020603050405020304" pitchFamily="18" charset="0"/>
                <a:cs typeface="Times New Roman" panose="02020603050405020304" pitchFamily="18" charset="0"/>
              </a:rPr>
              <a:t>Iver/motivasjon</a:t>
            </a:r>
          </a:p>
          <a:p>
            <a:pPr marL="1200150" lvl="2" indent="-285750">
              <a:lnSpc>
                <a:spcPct val="115000"/>
              </a:lnSpc>
            </a:pPr>
            <a:r>
              <a:rPr lang="nb-NO" sz="4400" dirty="0">
                <a:latin typeface="Calibri" panose="020F0502020204030204" pitchFamily="34" charset="0"/>
                <a:ea typeface="Times New Roman" panose="02020603050405020304" pitchFamily="18" charset="0"/>
                <a:cs typeface="Times New Roman" panose="02020603050405020304" pitchFamily="18" charset="0"/>
              </a:rPr>
              <a:t>Ferdighet</a:t>
            </a:r>
          </a:p>
          <a:p>
            <a:pPr marL="1200150" lvl="2" indent="-285750">
              <a:lnSpc>
                <a:spcPct val="115000"/>
              </a:lnSpc>
            </a:pPr>
            <a:r>
              <a:rPr lang="nb-NO" sz="4400" dirty="0">
                <a:latin typeface="Calibri" panose="020F0502020204030204" pitchFamily="34" charset="0"/>
                <a:ea typeface="Times New Roman" panose="02020603050405020304" pitchFamily="18" charset="0"/>
                <a:cs typeface="Times New Roman" panose="02020603050405020304" pitchFamily="18" charset="0"/>
              </a:rPr>
              <a:t>Holdninger/oppførsel</a:t>
            </a:r>
          </a:p>
          <a:p>
            <a:pPr marL="1200150" lvl="2" indent="-285750">
              <a:lnSpc>
                <a:spcPct val="115000"/>
              </a:lnSpc>
            </a:pPr>
            <a:r>
              <a:rPr lang="nb-NO" sz="4400" dirty="0">
                <a:latin typeface="Calibri" panose="020F0502020204030204" pitchFamily="34" charset="0"/>
                <a:ea typeface="Times New Roman" panose="02020603050405020304" pitchFamily="18" charset="0"/>
                <a:cs typeface="Times New Roman" panose="02020603050405020304" pitchFamily="18" charset="0"/>
              </a:rPr>
              <a:t>Kampmotstander</a:t>
            </a:r>
          </a:p>
          <a:p>
            <a:pPr marL="742950" lvl="1" indent="-285750">
              <a:lnSpc>
                <a:spcPct val="115000"/>
              </a:lnSpc>
              <a:buFont typeface="+mj-lt"/>
              <a:buAutoNum type="alphaLcPeriod"/>
            </a:pPr>
            <a:r>
              <a:rPr lang="nb-NO" sz="4400" dirty="0">
                <a:latin typeface="Calibri" panose="020F0502020204030204" pitchFamily="34" charset="0"/>
                <a:ea typeface="Times New Roman" panose="02020603050405020304" pitchFamily="18" charset="0"/>
                <a:cs typeface="Times New Roman" panose="02020603050405020304" pitchFamily="18" charset="0"/>
              </a:rPr>
              <a:t>Alle spillerne skal minimum være på banen i 15 – 20 min i kampen. I tilfeller hvor dette ikke har latt seg overholde, skal dette kompenseres for senere i turneringen eller ved neste turnering og/eller i seriekamper.</a:t>
            </a:r>
          </a:p>
          <a:p>
            <a:pPr marL="742950" lvl="1" indent="-285750">
              <a:lnSpc>
                <a:spcPct val="115000"/>
              </a:lnSpc>
              <a:buFont typeface="+mj-lt"/>
              <a:buAutoNum type="alphaLcPeriod"/>
            </a:pPr>
            <a:r>
              <a:rPr lang="nb-NO" sz="4400" dirty="0">
                <a:latin typeface="Calibri" panose="020F0502020204030204" pitchFamily="34" charset="0"/>
                <a:ea typeface="Times New Roman" panose="02020603050405020304" pitchFamily="18" charset="0"/>
                <a:cs typeface="Times New Roman" panose="02020603050405020304" pitchFamily="18" charset="0"/>
              </a:rPr>
              <a:t>I innendørs turneringer med småbanespill skal det turneringen sett under ett være tilnærmet lik spilletid.</a:t>
            </a:r>
          </a:p>
          <a:p>
            <a:pPr marL="342900" indent="-342900">
              <a:lnSpc>
                <a:spcPct val="115000"/>
              </a:lnSpc>
              <a:spcBef>
                <a:spcPts val="500"/>
              </a:spcBef>
              <a:buAutoNum type="arabicPeriod" startAt="4"/>
            </a:pPr>
            <a:endParaRPr lang="nb-NO" sz="5600" dirty="0">
              <a:ea typeface="Times New Roman" panose="02020603050405020304" pitchFamily="18" charset="0"/>
            </a:endParaRPr>
          </a:p>
        </p:txBody>
      </p:sp>
      <p:sp>
        <p:nvSpPr>
          <p:cNvPr id="2" name="Plassholder for lysbildenummer 1"/>
          <p:cNvSpPr>
            <a:spLocks noGrp="1"/>
          </p:cNvSpPr>
          <p:nvPr>
            <p:ph type="sldNum" sz="quarter" idx="12"/>
          </p:nvPr>
        </p:nvSpPr>
        <p:spPr/>
        <p:txBody>
          <a:bodyPr/>
          <a:lstStyle/>
          <a:p>
            <a:fld id="{4F5C4A27-82AD-4BA9-8FFB-CD11CD253D01}" type="slidenum">
              <a:rPr lang="nb-NO" smtClean="0"/>
              <a:t>25</a:t>
            </a:fld>
            <a:endParaRPr lang="nb-NO" dirty="0"/>
          </a:p>
        </p:txBody>
      </p:sp>
    </p:spTree>
    <p:extLst>
      <p:ext uri="{BB962C8B-B14F-4D97-AF65-F5344CB8AC3E}">
        <p14:creationId xmlns:p14="http://schemas.microsoft.com/office/powerpoint/2010/main" val="1187581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Fjellhamar FK Logo [ Download - Logo - icon ]">
            <a:extLst>
              <a:ext uri="{FF2B5EF4-FFF2-40B4-BE49-F238E27FC236}">
                <a16:creationId xmlns:a16="http://schemas.microsoft.com/office/drawing/2014/main" id="{F6302451-4369-461F-A9C8-7DB0C8691A0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Fjellhamar FK Logo [ Download - Logo - icon ]">
            <a:extLst>
              <a:ext uri="{FF2B5EF4-FFF2-40B4-BE49-F238E27FC236}">
                <a16:creationId xmlns:a16="http://schemas.microsoft.com/office/drawing/2014/main" id="{B7E4FC0D-CBF9-4FAC-81F3-AFF9258D2A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9" name="Tittel 8"/>
          <p:cNvSpPr>
            <a:spLocks noGrp="1"/>
          </p:cNvSpPr>
          <p:nvPr>
            <p:ph type="title"/>
          </p:nvPr>
        </p:nvSpPr>
        <p:spPr>
          <a:xfrm>
            <a:off x="2337162" y="207970"/>
            <a:ext cx="7583216" cy="413132"/>
          </a:xfrm>
          <a:solidFill>
            <a:srgbClr val="FF0000"/>
          </a:solidFill>
        </p:spPr>
        <p:txBody>
          <a:bodyPr>
            <a:noAutofit/>
          </a:bodyPr>
          <a:lstStyle/>
          <a:p>
            <a:pPr algn="ctr"/>
            <a:r>
              <a:rPr lang="nb-NO" sz="2400" b="1" dirty="0">
                <a:solidFill>
                  <a:schemeClr val="bg1"/>
                </a:solidFill>
              </a:rPr>
              <a:t>Gutter / jenter 15-16år og Jr 17-19 år 11er fotball</a:t>
            </a:r>
          </a:p>
        </p:txBody>
      </p:sp>
      <p:sp>
        <p:nvSpPr>
          <p:cNvPr id="10" name="Plassholder for innhold 9"/>
          <p:cNvSpPr>
            <a:spLocks noGrp="1"/>
          </p:cNvSpPr>
          <p:nvPr>
            <p:ph sz="half" idx="1"/>
          </p:nvPr>
        </p:nvSpPr>
        <p:spPr>
          <a:xfrm>
            <a:off x="838200" y="862642"/>
            <a:ext cx="5181600" cy="5934973"/>
          </a:xfrm>
        </p:spPr>
        <p:txBody>
          <a:bodyPr>
            <a:noAutofit/>
          </a:bodyPr>
          <a:lstStyle/>
          <a:p>
            <a:pPr>
              <a:lnSpc>
                <a:spcPct val="115000"/>
              </a:lnSpc>
              <a:spcBef>
                <a:spcPts val="500"/>
              </a:spcBef>
            </a:pPr>
            <a:r>
              <a:rPr lang="nb-NO" sz="1200" b="1" dirty="0">
                <a:latin typeface="Calibri" panose="020F0502020204030204" pitchFamily="34" charset="0"/>
                <a:ea typeface="Times New Roman" panose="02020603050405020304" pitchFamily="18" charset="0"/>
                <a:cs typeface="Times New Roman" panose="02020603050405020304" pitchFamily="18" charset="0"/>
              </a:rPr>
              <a:t>Spilletid seriespill</a:t>
            </a:r>
          </a:p>
          <a:p>
            <a:pPr marL="342900" indent="-342900">
              <a:lnSpc>
                <a:spcPct val="115000"/>
              </a:lnSpc>
              <a:spcBef>
                <a:spcPts val="500"/>
              </a:spcBef>
              <a:buFont typeface="+mj-lt"/>
              <a:buAutoNum type="arabicPeriod"/>
            </a:pPr>
            <a:r>
              <a:rPr lang="nb-NO" sz="1200" dirty="0">
                <a:solidFill>
                  <a:srgbClr val="000000"/>
                </a:solidFill>
                <a:ea typeface="Times New Roman" panose="02020603050405020304" pitchFamily="18" charset="0"/>
              </a:rPr>
              <a:t>Det skal ikke tas ut faste lags tropper til de forskjellige kamparenaene, men rulleres ut fra utviklingen, både fotballmessig og holdningsmessig, utover i sesongen. Noen vil spille bare på 1.div laget noen bare på 2.div laget og noen på begge i større og mindre grad. Viktig at det ikke er «stengte dører» mellom de forskjellige kamparenaen. </a:t>
            </a:r>
          </a:p>
          <a:p>
            <a:pPr marL="342900" indent="-342900">
              <a:lnSpc>
                <a:spcPct val="115000"/>
              </a:lnSpc>
              <a:spcBef>
                <a:spcPts val="500"/>
              </a:spcBef>
              <a:buFont typeface="+mj-lt"/>
              <a:buAutoNum type="arabicPeriod"/>
            </a:pPr>
            <a:r>
              <a:rPr lang="nb-NO" sz="1200" b="1" dirty="0">
                <a:solidFill>
                  <a:srgbClr val="000000"/>
                </a:solidFill>
                <a:ea typeface="Courier New" panose="02070309020205020404" pitchFamily="49" charset="0"/>
              </a:rPr>
              <a:t>Antall spiller på kamp 11’er: anbefalt 14 spillere per lag, max 16 spillere per lag</a:t>
            </a:r>
            <a:endParaRPr lang="nb-NO" sz="1200" b="1" dirty="0">
              <a:solidFill>
                <a:srgbClr val="000000"/>
              </a:solidFill>
              <a:ea typeface="Courier New" panose="02070309020205020404" pitchFamily="49" charset="0"/>
              <a:cs typeface="Times New Roman" panose="02020603050405020304" pitchFamily="18" charset="0"/>
            </a:endParaRPr>
          </a:p>
          <a:p>
            <a:pPr lvl="0" fontAlgn="base">
              <a:lnSpc>
                <a:spcPts val="1310"/>
              </a:lnSpc>
              <a:spcBef>
                <a:spcPts val="230"/>
              </a:spcBef>
              <a:spcAft>
                <a:spcPts val="0"/>
              </a:spcAft>
              <a:buClr>
                <a:srgbClr val="000000"/>
              </a:buClr>
              <a:buSzPts val="1100"/>
              <a:tabLst>
                <a:tab pos="228600" algn="l"/>
              </a:tabLst>
            </a:pPr>
            <a:r>
              <a:rPr lang="nb-NO" sz="1200" dirty="0">
                <a:solidFill>
                  <a:srgbClr val="000000"/>
                </a:solidFill>
                <a:ea typeface="Times New Roman" panose="02020603050405020304" pitchFamily="18" charset="0"/>
                <a:cs typeface="Times New Roman" panose="02020603050405020304" pitchFamily="18" charset="0"/>
              </a:rPr>
              <a:t>3.      </a:t>
            </a:r>
            <a:r>
              <a:rPr lang="nb-NO" sz="1200" dirty="0">
                <a:ea typeface="Times New Roman" panose="02020603050405020304" pitchFamily="18" charset="0"/>
                <a:cs typeface="Times New Roman" panose="02020603050405020304" pitchFamily="18" charset="0"/>
              </a:rPr>
              <a:t>Spillerne som møter til kamp bør ha minimum 15-20 minutter spilltid av kampen. I kamper hvor dette ikke  	    har latt seg overholde, skal dette kompenseres for i senere seriekamp.</a:t>
            </a:r>
          </a:p>
          <a:p>
            <a:pPr>
              <a:lnSpc>
                <a:spcPct val="115000"/>
              </a:lnSpc>
            </a:pPr>
            <a:r>
              <a:rPr lang="nb-NO" sz="1200" dirty="0">
                <a:ea typeface="Times New Roman" panose="02020603050405020304" pitchFamily="18" charset="0"/>
                <a:cs typeface="Times New Roman" panose="02020603050405020304" pitchFamily="18" charset="0"/>
              </a:rPr>
              <a:t>4.      Det kan differensieres på spilletid ut fra følgende faktorer:                                    </a:t>
            </a:r>
          </a:p>
          <a:p>
            <a:pPr marL="742950" lvl="1" indent="-285750">
              <a:lnSpc>
                <a:spcPct val="115000"/>
              </a:lnSpc>
              <a:buFont typeface="+mj-lt"/>
              <a:buAutoNum type="alphaLcPeriod"/>
            </a:pPr>
            <a:r>
              <a:rPr lang="nb-NO" sz="1200" dirty="0">
                <a:ea typeface="Times New Roman" panose="02020603050405020304" pitchFamily="18" charset="0"/>
                <a:cs typeface="Times New Roman" panose="02020603050405020304" pitchFamily="18" charset="0"/>
              </a:rPr>
              <a:t>Treningsoppmøte. Annen treningsaktivitet (eks. håndball) skal telle som trening når det gjøres prioriteringer på spilletid.</a:t>
            </a:r>
          </a:p>
          <a:p>
            <a:pPr marL="742950" lvl="1" indent="-285750">
              <a:lnSpc>
                <a:spcPct val="115000"/>
              </a:lnSpc>
              <a:buFont typeface="+mj-lt"/>
              <a:buAutoNum type="alphaLcPeriod"/>
            </a:pPr>
            <a:r>
              <a:rPr lang="nb-NO" sz="1200" dirty="0">
                <a:ea typeface="Times New Roman" panose="02020603050405020304" pitchFamily="18" charset="0"/>
                <a:cs typeface="Times New Roman" panose="02020603050405020304" pitchFamily="18" charset="0"/>
              </a:rPr>
              <a:t>Iver/motivasjon</a:t>
            </a:r>
          </a:p>
          <a:p>
            <a:pPr marL="742950" lvl="1" indent="-285750">
              <a:lnSpc>
                <a:spcPct val="115000"/>
              </a:lnSpc>
              <a:buFont typeface="+mj-lt"/>
              <a:buAutoNum type="alphaLcPeriod"/>
            </a:pPr>
            <a:r>
              <a:rPr lang="nb-NO" sz="1200" dirty="0">
                <a:ea typeface="Times New Roman" panose="02020603050405020304" pitchFamily="18" charset="0"/>
                <a:cs typeface="Times New Roman" panose="02020603050405020304" pitchFamily="18" charset="0"/>
              </a:rPr>
              <a:t>Ferdighet</a:t>
            </a:r>
          </a:p>
          <a:p>
            <a:pPr marL="742950" lvl="1" indent="-285750">
              <a:lnSpc>
                <a:spcPct val="115000"/>
              </a:lnSpc>
              <a:buFont typeface="+mj-lt"/>
              <a:buAutoNum type="alphaLcPeriod"/>
            </a:pPr>
            <a:r>
              <a:rPr lang="nb-NO" sz="1200" dirty="0">
                <a:ea typeface="Times New Roman" panose="02020603050405020304" pitchFamily="18" charset="0"/>
                <a:cs typeface="Times New Roman" panose="02020603050405020304" pitchFamily="18" charset="0"/>
              </a:rPr>
              <a:t>Holdninger/oppførsel</a:t>
            </a:r>
          </a:p>
          <a:p>
            <a:pPr marL="742950" lvl="1" indent="-285750">
              <a:lnSpc>
                <a:spcPct val="115000"/>
              </a:lnSpc>
              <a:buFont typeface="+mj-lt"/>
              <a:buAutoNum type="alphaLcPeriod"/>
            </a:pPr>
            <a:r>
              <a:rPr lang="nb-NO" sz="1200" dirty="0">
                <a:ea typeface="Times New Roman" panose="02020603050405020304" pitchFamily="18" charset="0"/>
                <a:cs typeface="Times New Roman" panose="02020603050405020304" pitchFamily="18" charset="0"/>
              </a:rPr>
              <a:t>Kampmotstander</a:t>
            </a:r>
          </a:p>
          <a:p>
            <a:pPr marL="342900" indent="-342900">
              <a:lnSpc>
                <a:spcPct val="115000"/>
              </a:lnSpc>
              <a:buAutoNum type="arabicPeriod" startAt="5"/>
            </a:pPr>
            <a:r>
              <a:rPr lang="nb-NO" sz="1200" dirty="0">
                <a:ea typeface="Times New Roman" panose="02020603050405020304" pitchFamily="18" charset="0"/>
                <a:cs typeface="Times New Roman" panose="02020603050405020304" pitchFamily="18" charset="0"/>
              </a:rPr>
              <a:t>Trener har et særskilt ansvar for å følge opp spillere som spiller mindre.</a:t>
            </a:r>
          </a:p>
          <a:p>
            <a:pPr marL="342900" indent="-342900">
              <a:lnSpc>
                <a:spcPct val="115000"/>
              </a:lnSpc>
              <a:buAutoNum type="arabicPeriod" startAt="5"/>
            </a:pPr>
            <a:r>
              <a:rPr lang="nb-NO" sz="1200" dirty="0">
                <a:ea typeface="Times New Roman" panose="02020603050405020304" pitchFamily="18" charset="0"/>
                <a:cs typeface="Times New Roman" panose="02020603050405020304" pitchFamily="18" charset="0"/>
              </a:rPr>
              <a:t>Hvis det finnes 7-serie bør man melde på et lag for å gi mer spilletid til de som spiller mindre i 11-serien.</a:t>
            </a:r>
          </a:p>
        </p:txBody>
      </p:sp>
      <p:sp>
        <p:nvSpPr>
          <p:cNvPr id="12" name="Plassholder for innhold 11"/>
          <p:cNvSpPr>
            <a:spLocks noGrp="1"/>
          </p:cNvSpPr>
          <p:nvPr>
            <p:ph sz="half" idx="2"/>
          </p:nvPr>
        </p:nvSpPr>
        <p:spPr>
          <a:xfrm>
            <a:off x="6172200" y="862642"/>
            <a:ext cx="5181600" cy="5561419"/>
          </a:xfrm>
        </p:spPr>
        <p:txBody>
          <a:bodyPr>
            <a:normAutofit fontScale="92500" lnSpcReduction="10000"/>
          </a:bodyPr>
          <a:lstStyle/>
          <a:p>
            <a:pPr>
              <a:lnSpc>
                <a:spcPct val="115000"/>
              </a:lnSpc>
              <a:spcBef>
                <a:spcPts val="500"/>
              </a:spcBef>
            </a:pPr>
            <a:r>
              <a:rPr lang="nb-NO" sz="1400" b="1" dirty="0">
                <a:latin typeface="Calibri" panose="020F0502020204030204" pitchFamily="34" charset="0"/>
                <a:ea typeface="Times New Roman" panose="02020603050405020304" pitchFamily="18" charset="0"/>
                <a:cs typeface="Times New Roman" panose="02020603050405020304" pitchFamily="18" charset="0"/>
              </a:rPr>
              <a:t>Turneringer</a:t>
            </a:r>
          </a:p>
          <a:p>
            <a:pPr marL="342900" indent="-342900">
              <a:lnSpc>
                <a:spcPct val="115000"/>
              </a:lnSpc>
              <a:spcBef>
                <a:spcPts val="500"/>
              </a:spcBef>
              <a:buAutoNum type="arabicPeriod"/>
            </a:pPr>
            <a:r>
              <a:rPr lang="nb-NO" sz="1200" b="1" dirty="0">
                <a:ea typeface="Times New Roman" panose="02020603050405020304" pitchFamily="18" charset="0"/>
              </a:rPr>
              <a:t>FFK oppfordrer sterkt til at lagene i klubben deltar i Dana Cup for ungdomsfotballen.</a:t>
            </a:r>
          </a:p>
          <a:p>
            <a:pPr marL="342900" indent="-342900">
              <a:lnSpc>
                <a:spcPct val="115000"/>
              </a:lnSpc>
              <a:spcBef>
                <a:spcPts val="500"/>
              </a:spcBef>
              <a:buAutoNum type="arabicPeriod"/>
            </a:pPr>
            <a:r>
              <a:rPr lang="nb-NO" sz="1200" dirty="0">
                <a:ea typeface="Times New Roman" panose="02020603050405020304" pitchFamily="18" charset="0"/>
              </a:rPr>
              <a:t>Det anbefales at man deltar på inntil 4-stk eksterne turneringer pr påmeldt lag. Noen cuper kan ha en sosial profil med jevnelag. Mens noen cuper kan det stilles med 1. lag etter uttak. 2. lagene bør også meldes på cuper som er tilpasset nivået. Vinterserien er en internturnering. </a:t>
            </a:r>
          </a:p>
          <a:p>
            <a:pPr marL="342900" indent="-342900">
              <a:lnSpc>
                <a:spcPct val="115000"/>
              </a:lnSpc>
              <a:spcBef>
                <a:spcPts val="500"/>
              </a:spcBef>
              <a:buAutoNum type="arabicPeriod"/>
            </a:pPr>
            <a:r>
              <a:rPr lang="nb-NO" sz="1200" dirty="0">
                <a:solidFill>
                  <a:srgbClr val="FF0000"/>
                </a:solidFill>
                <a:ea typeface="Times New Roman" panose="02020603050405020304" pitchFamily="18" charset="0"/>
              </a:rPr>
              <a:t>FFK dekker et lag i inne KM, men hver gruppe kan melde på to lag.</a:t>
            </a:r>
          </a:p>
          <a:p>
            <a:pPr marL="342900" indent="-342900">
              <a:lnSpc>
                <a:spcPct val="115000"/>
              </a:lnSpc>
              <a:spcBef>
                <a:spcPts val="500"/>
              </a:spcBef>
              <a:buAutoNum type="arabicPeriod"/>
            </a:pPr>
            <a:r>
              <a:rPr lang="nb-NO" sz="1200" dirty="0">
                <a:ea typeface="Times New Roman" panose="02020603050405020304" pitchFamily="18" charset="0"/>
              </a:rPr>
              <a:t>En av turneringene skal være med overnatting. Trenere og ledere som overnatter med laget skal ha fremlagt godkjent politiattest.</a:t>
            </a:r>
          </a:p>
          <a:p>
            <a:pPr marL="342900" indent="-342900">
              <a:lnSpc>
                <a:spcPct val="115000"/>
              </a:lnSpc>
              <a:spcBef>
                <a:spcPts val="500"/>
              </a:spcBef>
              <a:buFontTx/>
              <a:buAutoNum type="arabicPeriod"/>
            </a:pPr>
            <a:r>
              <a:rPr lang="nb-NO" sz="1200" dirty="0">
                <a:ea typeface="Times New Roman" panose="02020603050405020304" pitchFamily="18" charset="0"/>
              </a:rPr>
              <a:t>FFK dekker i tillegg en påmeldingsavgift til en cup årlig pr lag.</a:t>
            </a:r>
          </a:p>
          <a:p>
            <a:pPr>
              <a:buFont typeface="+mj-lt"/>
              <a:buAutoNum type="arabicPeriod"/>
            </a:pPr>
            <a:r>
              <a:rPr lang="nb-NO" sz="1200" b="1" dirty="0">
                <a:ea typeface="Times New Roman" panose="02020603050405020304" pitchFamily="18" charset="0"/>
              </a:rPr>
              <a:t>   Fra G/J 16 kan det meldes på i NM.</a:t>
            </a:r>
            <a:br>
              <a:rPr lang="nb-NO" sz="1200" dirty="0">
                <a:ea typeface="Times New Roman" panose="02020603050405020304" pitchFamily="18" charset="0"/>
              </a:rPr>
            </a:br>
            <a:endParaRPr lang="nb-NO" sz="1200" dirty="0">
              <a:ea typeface="Times New Roman" panose="02020603050405020304" pitchFamily="18" charset="0"/>
              <a:cs typeface="Times New Roman" panose="02020603050405020304" pitchFamily="18" charset="0"/>
            </a:endParaRPr>
          </a:p>
          <a:p>
            <a:pPr marL="342900" indent="-342900">
              <a:lnSpc>
                <a:spcPct val="115000"/>
              </a:lnSpc>
              <a:spcBef>
                <a:spcPts val="500"/>
              </a:spcBef>
              <a:buFont typeface="+mj-lt"/>
              <a:buAutoNum type="arabicPeriod"/>
            </a:pPr>
            <a:r>
              <a:rPr lang="nb-NO" sz="1200" b="1" dirty="0">
                <a:ea typeface="Times New Roman" panose="02020603050405020304" pitchFamily="18" charset="0"/>
                <a:cs typeface="Times New Roman" panose="02020603050405020304" pitchFamily="18" charset="0"/>
              </a:rPr>
              <a:t>Spilletid</a:t>
            </a:r>
          </a:p>
          <a:p>
            <a:pPr marL="742950" lvl="1" indent="-285750">
              <a:lnSpc>
                <a:spcPct val="115000"/>
              </a:lnSpc>
              <a:buFont typeface="+mj-lt"/>
              <a:buAutoNum type="alphaL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Det kan differensieres på spilletid ut fra følgende faktorer:</a:t>
            </a:r>
          </a:p>
          <a:p>
            <a:pPr marL="1200150" lvl="2" indent="-285750">
              <a:lnSpc>
                <a:spcPct val="115000"/>
              </a:lnSpc>
            </a:pPr>
            <a:r>
              <a:rPr lang="nb-NO" sz="1200" dirty="0">
                <a:latin typeface="Calibri" panose="020F0502020204030204" pitchFamily="34" charset="0"/>
                <a:ea typeface="Times New Roman" panose="02020603050405020304" pitchFamily="18" charset="0"/>
                <a:cs typeface="Times New Roman" panose="02020603050405020304" pitchFamily="18" charset="0"/>
              </a:rPr>
              <a:t>Treningsoppmøte. Annen treningsaktivitet (eks. håndball) skal telle som trening når det gjøres prioriteringer på spilletid.</a:t>
            </a:r>
          </a:p>
          <a:p>
            <a:pPr marL="1200150" lvl="2" indent="-285750">
              <a:lnSpc>
                <a:spcPct val="115000"/>
              </a:lnSpc>
            </a:pPr>
            <a:r>
              <a:rPr lang="nb-NO" sz="1200" dirty="0">
                <a:latin typeface="Calibri" panose="020F0502020204030204" pitchFamily="34" charset="0"/>
                <a:ea typeface="Times New Roman" panose="02020603050405020304" pitchFamily="18" charset="0"/>
                <a:cs typeface="Times New Roman" panose="02020603050405020304" pitchFamily="18" charset="0"/>
              </a:rPr>
              <a:t>Iver/motivasjon</a:t>
            </a:r>
          </a:p>
          <a:p>
            <a:pPr marL="1200150" lvl="2" indent="-285750">
              <a:lnSpc>
                <a:spcPct val="115000"/>
              </a:lnSpc>
            </a:pPr>
            <a:r>
              <a:rPr lang="nb-NO" sz="1200" dirty="0">
                <a:latin typeface="Calibri" panose="020F0502020204030204" pitchFamily="34" charset="0"/>
                <a:ea typeface="Times New Roman" panose="02020603050405020304" pitchFamily="18" charset="0"/>
                <a:cs typeface="Times New Roman" panose="02020603050405020304" pitchFamily="18" charset="0"/>
              </a:rPr>
              <a:t>Ferdighet</a:t>
            </a:r>
          </a:p>
          <a:p>
            <a:pPr marL="1200150" lvl="2" indent="-285750">
              <a:lnSpc>
                <a:spcPct val="115000"/>
              </a:lnSpc>
            </a:pPr>
            <a:r>
              <a:rPr lang="nb-NO" sz="1200" dirty="0">
                <a:latin typeface="Calibri" panose="020F0502020204030204" pitchFamily="34" charset="0"/>
                <a:ea typeface="Times New Roman" panose="02020603050405020304" pitchFamily="18" charset="0"/>
                <a:cs typeface="Times New Roman" panose="02020603050405020304" pitchFamily="18" charset="0"/>
              </a:rPr>
              <a:t>Holdninger/oppførsel</a:t>
            </a:r>
          </a:p>
          <a:p>
            <a:pPr marL="1200150" lvl="2" indent="-285750">
              <a:lnSpc>
                <a:spcPct val="115000"/>
              </a:lnSpc>
            </a:pPr>
            <a:r>
              <a:rPr lang="nb-NO" sz="1200" dirty="0">
                <a:latin typeface="Calibri" panose="020F0502020204030204" pitchFamily="34" charset="0"/>
                <a:ea typeface="Times New Roman" panose="02020603050405020304" pitchFamily="18" charset="0"/>
                <a:cs typeface="Times New Roman" panose="02020603050405020304" pitchFamily="18" charset="0"/>
              </a:rPr>
              <a:t>Kampmotstander</a:t>
            </a:r>
          </a:p>
          <a:p>
            <a:pPr marL="742950" lvl="1" indent="-285750">
              <a:lnSpc>
                <a:spcPct val="115000"/>
              </a:lnSpc>
              <a:buFont typeface="+mj-lt"/>
              <a:buAutoNum type="alphaLcPeriod"/>
            </a:pPr>
            <a:r>
              <a:rPr lang="nb-NO" sz="1200" dirty="0">
                <a:latin typeface="Calibri" panose="020F0502020204030204" pitchFamily="34" charset="0"/>
                <a:ea typeface="Times New Roman" panose="02020603050405020304" pitchFamily="18" charset="0"/>
                <a:cs typeface="Times New Roman" panose="02020603050405020304" pitchFamily="18" charset="0"/>
              </a:rPr>
              <a:t>Alle spillerne skal minimum være på banen i 15 – 20 min i hver kamp. I tilfeller hvor dette ikke har latt seg overholde, skal dette kompenseres for senere i turneringen eller ved neste turnering og/eller i seriekamper.</a:t>
            </a:r>
          </a:p>
          <a:p>
            <a:pPr lvl="1">
              <a:lnSpc>
                <a:spcPct val="115000"/>
              </a:lnSpc>
            </a:pPr>
            <a:endParaRPr lang="nb-NO" sz="1200" dirty="0">
              <a:latin typeface="Calibri" panose="020F0502020204030204" pitchFamily="34" charset="0"/>
              <a:ea typeface="Times New Roman" panose="02020603050405020304" pitchFamily="18" charset="0"/>
              <a:cs typeface="Times New Roman" panose="02020603050405020304" pitchFamily="18" charset="0"/>
            </a:endParaRPr>
          </a:p>
          <a:p>
            <a:pPr lvl="1">
              <a:lnSpc>
                <a:spcPct val="115000"/>
              </a:lnSpc>
            </a:pPr>
            <a:endParaRPr lang="nb-NO" sz="16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spcBef>
                <a:spcPts val="500"/>
              </a:spcBef>
              <a:buAutoNum type="arabicPeriod" startAt="4"/>
            </a:pPr>
            <a:endParaRPr lang="nb-NO" sz="5600" dirty="0">
              <a:ea typeface="Times New Roman" panose="02020603050405020304" pitchFamily="18" charset="0"/>
            </a:endParaRPr>
          </a:p>
        </p:txBody>
      </p:sp>
      <p:sp>
        <p:nvSpPr>
          <p:cNvPr id="2" name="Plassholder for lysbildenummer 1"/>
          <p:cNvSpPr>
            <a:spLocks noGrp="1"/>
          </p:cNvSpPr>
          <p:nvPr>
            <p:ph type="sldNum" sz="quarter" idx="12"/>
          </p:nvPr>
        </p:nvSpPr>
        <p:spPr/>
        <p:txBody>
          <a:bodyPr/>
          <a:lstStyle/>
          <a:p>
            <a:fld id="{4F5C4A27-82AD-4BA9-8FFB-CD11CD253D01}" type="slidenum">
              <a:rPr lang="nb-NO" smtClean="0"/>
              <a:t>26</a:t>
            </a:fld>
            <a:endParaRPr lang="nb-NO" dirty="0"/>
          </a:p>
        </p:txBody>
      </p:sp>
    </p:spTree>
    <p:extLst>
      <p:ext uri="{BB962C8B-B14F-4D97-AF65-F5344CB8AC3E}">
        <p14:creationId xmlns:p14="http://schemas.microsoft.com/office/powerpoint/2010/main" val="11332564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Sylinder 7"/>
          <p:cNvSpPr txBox="1"/>
          <p:nvPr/>
        </p:nvSpPr>
        <p:spPr>
          <a:xfrm>
            <a:off x="2276747" y="173027"/>
            <a:ext cx="7654835" cy="461665"/>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Retningslinjer ved opptak nye spillere: 6 – 12 år</a:t>
            </a:r>
            <a:endParaRPr lang="nb-NO" sz="2400" dirty="0">
              <a:solidFill>
                <a:schemeClr val="bg1"/>
              </a:solidFill>
            </a:endParaRPr>
          </a:p>
        </p:txBody>
      </p:sp>
      <p:sp>
        <p:nvSpPr>
          <p:cNvPr id="3" name="Rektangel 2"/>
          <p:cNvSpPr/>
          <p:nvPr/>
        </p:nvSpPr>
        <p:spPr>
          <a:xfrm>
            <a:off x="1819546" y="904798"/>
            <a:ext cx="8569235" cy="4791825"/>
          </a:xfrm>
          <a:prstGeom prst="rect">
            <a:avLst/>
          </a:prstGeom>
        </p:spPr>
        <p:txBody>
          <a:bodyPr wrap="square">
            <a:spAutoFit/>
          </a:bodyPr>
          <a:lstStyle/>
          <a:p>
            <a:pPr>
              <a:lnSpc>
                <a:spcPct val="115000"/>
              </a:lnSpc>
              <a:spcBef>
                <a:spcPts val="500"/>
              </a:spcBef>
              <a:spcAft>
                <a:spcPts val="1000"/>
              </a:spcAft>
            </a:pPr>
            <a:r>
              <a:rPr lang="nb-NO" b="1" dirty="0"/>
              <a:t>Klubben ved sportslig utvalg avgjør opptak av nye spillere.</a:t>
            </a:r>
          </a:p>
          <a:p>
            <a:pPr>
              <a:lnSpc>
                <a:spcPct val="115000"/>
              </a:lnSpc>
              <a:spcBef>
                <a:spcPts val="500"/>
              </a:spcBef>
              <a:spcAft>
                <a:spcPts val="1000"/>
              </a:spcAft>
            </a:pPr>
            <a:r>
              <a:rPr lang="nb-NO" dirty="0"/>
              <a:t>Trener/lag som får forespørsler plikter å informere foresatte at alle henvendelser skal skje gjennom utviklingsleder i barne- og ungdomsfotballen i Fjellhamar FK.</a:t>
            </a:r>
          </a:p>
          <a:p>
            <a:pPr>
              <a:lnSpc>
                <a:spcPct val="115000"/>
              </a:lnSpc>
              <a:spcBef>
                <a:spcPts val="500"/>
              </a:spcBef>
              <a:spcAft>
                <a:spcPts val="1000"/>
              </a:spcAft>
            </a:pPr>
            <a:r>
              <a:rPr lang="nb-NO" u="sng" dirty="0"/>
              <a:t>Når Fjellhamar FK tar kontakt om overgang:</a:t>
            </a:r>
            <a:br>
              <a:rPr lang="nb-NO" dirty="0"/>
            </a:br>
            <a:r>
              <a:rPr lang="nb-NO" dirty="0"/>
              <a:t>Fjellhamar FK skal ikke være aktive i overganger i barnefotballen. Skal være en klubb først og fremst for barn fra Lørenskog kommune. </a:t>
            </a:r>
            <a:br>
              <a:rPr lang="nb-NO" dirty="0"/>
            </a:br>
            <a:r>
              <a:rPr lang="nb-NO" dirty="0"/>
              <a:t>Før en spiller forsøker seg på trening så skal foresatte informeres og nåværende klubb underrettes og bes om skriftlig godkjenning. </a:t>
            </a:r>
          </a:p>
          <a:p>
            <a:pPr>
              <a:lnSpc>
                <a:spcPct val="115000"/>
              </a:lnSpc>
              <a:spcBef>
                <a:spcPts val="500"/>
              </a:spcBef>
              <a:spcAft>
                <a:spcPts val="1000"/>
              </a:spcAft>
            </a:pPr>
            <a:r>
              <a:rPr lang="nb-NO" u="sng" dirty="0"/>
              <a:t>Ved forespørsel fra spiller/foresatte:</a:t>
            </a:r>
            <a:br>
              <a:rPr lang="nb-NO" dirty="0"/>
            </a:br>
            <a:r>
              <a:rPr lang="nb-NO" dirty="0"/>
              <a:t>Trener som får forespørsler plikter å informere foresatte om at alle henvendelser skal skje gjennom sportslige leder.</a:t>
            </a:r>
            <a:br>
              <a:rPr lang="nb-NO" dirty="0"/>
            </a:br>
            <a:r>
              <a:rPr lang="nb-NO" dirty="0"/>
              <a:t>Nåværende klubb skal informeres dersom spilleren selv tar kontakt. Etter at nåværende klubb er underrettet, skal det gå rimelig tid før spilleren kontaktes. </a:t>
            </a:r>
            <a:endParaRPr lang="nb-NO" sz="1400"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Picture 4" descr="Fjellhamar FK Logo [ Download - Logo - icon ]">
            <a:extLst>
              <a:ext uri="{FF2B5EF4-FFF2-40B4-BE49-F238E27FC236}">
                <a16:creationId xmlns:a16="http://schemas.microsoft.com/office/drawing/2014/main" id="{0768C5AB-74CA-4949-AC0D-5DAD2840715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Fjellhamar FK Logo [ Download - Logo - icon ]">
            <a:extLst>
              <a:ext uri="{FF2B5EF4-FFF2-40B4-BE49-F238E27FC236}">
                <a16:creationId xmlns:a16="http://schemas.microsoft.com/office/drawing/2014/main" id="{20A59BCF-3911-450C-8407-68B65274598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2" name="Plassholder for lysbildenummer 1"/>
          <p:cNvSpPr>
            <a:spLocks noGrp="1"/>
          </p:cNvSpPr>
          <p:nvPr>
            <p:ph type="sldNum" sz="quarter" idx="12"/>
          </p:nvPr>
        </p:nvSpPr>
        <p:spPr/>
        <p:txBody>
          <a:bodyPr/>
          <a:lstStyle/>
          <a:p>
            <a:fld id="{4F5C4A27-82AD-4BA9-8FFB-CD11CD253D01}" type="slidenum">
              <a:rPr lang="nb-NO" smtClean="0"/>
              <a:t>27</a:t>
            </a:fld>
            <a:endParaRPr lang="nb-NO" dirty="0"/>
          </a:p>
        </p:txBody>
      </p:sp>
    </p:spTree>
    <p:extLst>
      <p:ext uri="{BB962C8B-B14F-4D97-AF65-F5344CB8AC3E}">
        <p14:creationId xmlns:p14="http://schemas.microsoft.com/office/powerpoint/2010/main" val="15715136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Fjellhamar FK Logo [ Download - Logo - icon ]">
            <a:extLst>
              <a:ext uri="{FF2B5EF4-FFF2-40B4-BE49-F238E27FC236}">
                <a16:creationId xmlns:a16="http://schemas.microsoft.com/office/drawing/2014/main" id="{F6302451-4369-461F-A9C8-7DB0C8691A0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Fjellhamar FK Logo [ Download - Logo - icon ]">
            <a:extLst>
              <a:ext uri="{FF2B5EF4-FFF2-40B4-BE49-F238E27FC236}">
                <a16:creationId xmlns:a16="http://schemas.microsoft.com/office/drawing/2014/main" id="{B7E4FC0D-CBF9-4FAC-81F3-AFF9258D2A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9" name="Tittel 8"/>
          <p:cNvSpPr>
            <a:spLocks noGrp="1"/>
          </p:cNvSpPr>
          <p:nvPr>
            <p:ph type="title"/>
          </p:nvPr>
        </p:nvSpPr>
        <p:spPr>
          <a:xfrm>
            <a:off x="2337162" y="207970"/>
            <a:ext cx="7583216" cy="413132"/>
          </a:xfrm>
          <a:solidFill>
            <a:srgbClr val="FF0000"/>
          </a:solidFill>
        </p:spPr>
        <p:txBody>
          <a:bodyPr>
            <a:noAutofit/>
          </a:bodyPr>
          <a:lstStyle/>
          <a:p>
            <a:pPr algn="ctr"/>
            <a:r>
              <a:rPr lang="nb-NO" sz="2400" b="1" dirty="0">
                <a:solidFill>
                  <a:schemeClr val="bg1"/>
                </a:solidFill>
              </a:rPr>
              <a:t>Retningslinjer ved opptak av nye spillere: 13-19 år </a:t>
            </a:r>
          </a:p>
        </p:txBody>
      </p:sp>
      <p:sp>
        <p:nvSpPr>
          <p:cNvPr id="10" name="Plassholder for innhold 9"/>
          <p:cNvSpPr>
            <a:spLocks noGrp="1"/>
          </p:cNvSpPr>
          <p:nvPr>
            <p:ph sz="half" idx="1"/>
          </p:nvPr>
        </p:nvSpPr>
        <p:spPr>
          <a:xfrm>
            <a:off x="838200" y="862642"/>
            <a:ext cx="5181600" cy="5934973"/>
          </a:xfrm>
        </p:spPr>
        <p:txBody>
          <a:bodyPr>
            <a:normAutofit fontScale="40000" lnSpcReduction="20000"/>
          </a:bodyPr>
          <a:lstStyle/>
          <a:p>
            <a:pPr>
              <a:lnSpc>
                <a:spcPct val="115000"/>
              </a:lnSpc>
              <a:spcBef>
                <a:spcPts val="500"/>
              </a:spcBef>
              <a:spcAft>
                <a:spcPts val="1000"/>
              </a:spcAft>
            </a:pPr>
            <a:r>
              <a:rPr lang="nb-NO" sz="4500" b="1" dirty="0">
                <a:solidFill>
                  <a:schemeClr val="tx1">
                    <a:lumMod val="95000"/>
                    <a:lumOff val="5000"/>
                  </a:schemeClr>
                </a:solidFill>
              </a:rPr>
              <a:t>Overordnet ønskes nye spillere velkommen til klubben.</a:t>
            </a:r>
          </a:p>
          <a:p>
            <a:pPr>
              <a:lnSpc>
                <a:spcPct val="115000"/>
              </a:lnSpc>
              <a:spcBef>
                <a:spcPts val="500"/>
              </a:spcBef>
              <a:spcAft>
                <a:spcPts val="1000"/>
              </a:spcAft>
            </a:pPr>
            <a:r>
              <a:rPr lang="nb-NO" sz="3500" dirty="0">
                <a:solidFill>
                  <a:schemeClr val="tx1">
                    <a:lumMod val="95000"/>
                    <a:lumOff val="5000"/>
                  </a:schemeClr>
                </a:solidFill>
              </a:rPr>
              <a:t>Følgende hensyn gjelder ved rekruttering/opptak av nye spillere:</a:t>
            </a:r>
          </a:p>
          <a:p>
            <a:pPr>
              <a:lnSpc>
                <a:spcPct val="115000"/>
              </a:lnSpc>
              <a:spcBef>
                <a:spcPts val="500"/>
              </a:spcBef>
              <a:spcAft>
                <a:spcPts val="1000"/>
              </a:spcAft>
            </a:pPr>
            <a:r>
              <a:rPr lang="nb-NO" sz="3500" dirty="0">
                <a:solidFill>
                  <a:schemeClr val="tx1">
                    <a:lumMod val="95000"/>
                    <a:lumOff val="5000"/>
                  </a:schemeClr>
                </a:solidFill>
              </a:rPr>
              <a:t>Det er klubben ved sportslig utvalg som skal ha dialogen ved en eventuell overgang. </a:t>
            </a:r>
          </a:p>
          <a:p>
            <a:pPr marL="342900" indent="-342900">
              <a:lnSpc>
                <a:spcPct val="115000"/>
              </a:lnSpc>
              <a:spcBef>
                <a:spcPts val="500"/>
              </a:spcBef>
              <a:spcAft>
                <a:spcPts val="1000"/>
              </a:spcAft>
              <a:buFont typeface="+mj-lt"/>
              <a:buAutoNum type="arabicPeriod"/>
            </a:pPr>
            <a:r>
              <a:rPr lang="nb-NO" sz="3500" dirty="0">
                <a:solidFill>
                  <a:schemeClr val="tx1">
                    <a:lumMod val="95000"/>
                    <a:lumOff val="5000"/>
                  </a:schemeClr>
                </a:solidFill>
              </a:rPr>
              <a:t>Fjellhamar FK rekrutterer primært nye spillere fra nærområdet. Hovedsakelig er Lørenskog kommune vårt rekruterings område men vi kan vurdere Høybråten, Ellingsrud, Strømmen, Skjetten som aktuelt område. Sportslig leder har fullmakt til å avgjøre disse sakene.</a:t>
            </a:r>
          </a:p>
          <a:p>
            <a:pPr marL="342900" indent="-342900">
              <a:lnSpc>
                <a:spcPct val="115000"/>
              </a:lnSpc>
              <a:spcBef>
                <a:spcPts val="500"/>
              </a:spcBef>
              <a:spcAft>
                <a:spcPts val="1000"/>
              </a:spcAft>
              <a:buFont typeface="+mj-lt"/>
              <a:buAutoNum type="arabicPeriod"/>
            </a:pPr>
            <a:r>
              <a:rPr lang="nb-NO" sz="3500" dirty="0">
                <a:solidFill>
                  <a:schemeClr val="tx1">
                    <a:lumMod val="95000"/>
                    <a:lumOff val="5000"/>
                  </a:schemeClr>
                </a:solidFill>
              </a:rPr>
              <a:t>Ved rekruttering fra andre områder skal det behandles i sportslig utvalg.</a:t>
            </a:r>
          </a:p>
          <a:p>
            <a:pPr marL="342900" indent="-342900">
              <a:lnSpc>
                <a:spcPct val="115000"/>
              </a:lnSpc>
              <a:spcBef>
                <a:spcPts val="500"/>
              </a:spcBef>
              <a:spcAft>
                <a:spcPts val="1000"/>
              </a:spcAft>
              <a:buFont typeface="+mj-lt"/>
              <a:buAutoNum type="arabicPeriod"/>
            </a:pPr>
            <a:r>
              <a:rPr lang="nb-NO" sz="3500" dirty="0">
                <a:solidFill>
                  <a:schemeClr val="tx1">
                    <a:lumMod val="95000"/>
                    <a:lumOff val="5000"/>
                  </a:schemeClr>
                </a:solidFill>
              </a:rPr>
              <a:t>Det kan kun rekrutteres spillere som skal representere sitt aldersnivå. Eventuelt kreves det samtykke av sportslig leder. </a:t>
            </a:r>
          </a:p>
          <a:p>
            <a:pPr marL="342900" indent="-342900">
              <a:lnSpc>
                <a:spcPct val="115000"/>
              </a:lnSpc>
              <a:spcBef>
                <a:spcPts val="500"/>
              </a:spcBef>
              <a:spcAft>
                <a:spcPts val="1000"/>
              </a:spcAft>
              <a:buFont typeface="+mj-lt"/>
              <a:buAutoNum type="arabicPeriod"/>
            </a:pPr>
            <a:r>
              <a:rPr lang="nb-NO" sz="3500" dirty="0">
                <a:solidFill>
                  <a:schemeClr val="tx1">
                    <a:lumMod val="95000"/>
                    <a:lumOff val="5000"/>
                  </a:schemeClr>
                </a:solidFill>
              </a:rPr>
              <a:t>Antall spillere på laget skal vektlegges og vurderes samt nok trener kapasitet </a:t>
            </a:r>
          </a:p>
          <a:p>
            <a:pPr marL="342900" indent="-342900">
              <a:lnSpc>
                <a:spcPct val="115000"/>
              </a:lnSpc>
              <a:spcBef>
                <a:spcPts val="500"/>
              </a:spcBef>
              <a:spcAft>
                <a:spcPts val="1000"/>
              </a:spcAft>
              <a:buFont typeface="+mj-lt"/>
              <a:buAutoNum type="arabicPeriod"/>
            </a:pPr>
            <a:r>
              <a:rPr lang="nb-NO" sz="3500" dirty="0">
                <a:solidFill>
                  <a:schemeClr val="tx1">
                    <a:lumMod val="95000"/>
                    <a:lumOff val="5000"/>
                  </a:schemeClr>
                </a:solidFill>
              </a:rPr>
              <a:t>Tilgang på treningsareal</a:t>
            </a:r>
          </a:p>
          <a:p>
            <a:pPr marL="342900" indent="-342900">
              <a:lnSpc>
                <a:spcPct val="115000"/>
              </a:lnSpc>
              <a:spcBef>
                <a:spcPts val="500"/>
              </a:spcBef>
              <a:spcAft>
                <a:spcPts val="1000"/>
              </a:spcAft>
              <a:buFont typeface="+mj-lt"/>
              <a:buAutoNum type="arabicPeriod"/>
            </a:pPr>
            <a:r>
              <a:rPr lang="nb-NO" sz="3500" dirty="0">
                <a:solidFill>
                  <a:schemeClr val="tx1">
                    <a:lumMod val="95000"/>
                    <a:lumOff val="5000"/>
                  </a:schemeClr>
                </a:solidFill>
              </a:rPr>
              <a:t>Integrering og særskilte sosiale hensyn skal vektlegges</a:t>
            </a:r>
          </a:p>
        </p:txBody>
      </p:sp>
      <p:sp>
        <p:nvSpPr>
          <p:cNvPr id="12" name="Plassholder for innhold 11"/>
          <p:cNvSpPr>
            <a:spLocks noGrp="1"/>
          </p:cNvSpPr>
          <p:nvPr>
            <p:ph sz="half" idx="2"/>
          </p:nvPr>
        </p:nvSpPr>
        <p:spPr>
          <a:xfrm>
            <a:off x="6172200" y="862642"/>
            <a:ext cx="5181600" cy="5561419"/>
          </a:xfrm>
        </p:spPr>
        <p:txBody>
          <a:bodyPr>
            <a:normAutofit fontScale="40000" lnSpcReduction="20000"/>
          </a:bodyPr>
          <a:lstStyle/>
          <a:p>
            <a:pPr>
              <a:lnSpc>
                <a:spcPct val="115000"/>
              </a:lnSpc>
              <a:spcBef>
                <a:spcPts val="500"/>
              </a:spcBef>
            </a:pPr>
            <a:r>
              <a:rPr lang="nb-NO" sz="4800" b="1" dirty="0">
                <a:latin typeface="Calibri" panose="020F0502020204030204" pitchFamily="34" charset="0"/>
                <a:ea typeface="Times New Roman" panose="02020603050405020304" pitchFamily="18" charset="0"/>
                <a:cs typeface="Times New Roman" panose="02020603050405020304" pitchFamily="18" charset="0"/>
              </a:rPr>
              <a:t>Rutiner for daglig leder for opptak av nye spillere </a:t>
            </a:r>
          </a:p>
          <a:p>
            <a:pPr>
              <a:lnSpc>
                <a:spcPct val="115000"/>
              </a:lnSpc>
              <a:spcBef>
                <a:spcPts val="500"/>
              </a:spcBef>
              <a:spcAft>
                <a:spcPts val="1000"/>
              </a:spcAft>
            </a:pPr>
            <a:r>
              <a:rPr lang="nb-NO" sz="3500" dirty="0">
                <a:solidFill>
                  <a:schemeClr val="tx1">
                    <a:lumMod val="95000"/>
                    <a:lumOff val="5000"/>
                  </a:schemeClr>
                </a:solidFill>
              </a:rPr>
              <a:t>Henvendelser om opptak skal alltid være på e-post og må inneholde følgende opplysninger:</a:t>
            </a:r>
          </a:p>
          <a:p>
            <a:pPr marL="742950" lvl="1" indent="-285750"/>
            <a:r>
              <a:rPr lang="nb-NO" sz="3500" dirty="0">
                <a:solidFill>
                  <a:schemeClr val="tx1">
                    <a:lumMod val="95000"/>
                    <a:lumOff val="5000"/>
                  </a:schemeClr>
                </a:solidFill>
              </a:rPr>
              <a:t>Navn</a:t>
            </a:r>
          </a:p>
          <a:p>
            <a:pPr marL="742950" lvl="1" indent="-285750"/>
            <a:r>
              <a:rPr lang="nb-NO" sz="3500" dirty="0">
                <a:solidFill>
                  <a:schemeClr val="tx1">
                    <a:lumMod val="95000"/>
                    <a:lumOff val="5000"/>
                  </a:schemeClr>
                </a:solidFill>
              </a:rPr>
              <a:t>Adresse</a:t>
            </a:r>
          </a:p>
          <a:p>
            <a:pPr marL="742950" lvl="1" indent="-285750"/>
            <a:r>
              <a:rPr lang="nb-NO" sz="3500" dirty="0">
                <a:solidFill>
                  <a:schemeClr val="tx1">
                    <a:lumMod val="95000"/>
                    <a:lumOff val="5000"/>
                  </a:schemeClr>
                </a:solidFill>
              </a:rPr>
              <a:t>Mobil nr </a:t>
            </a:r>
          </a:p>
          <a:p>
            <a:pPr marL="742950" lvl="1" indent="-285750"/>
            <a:r>
              <a:rPr lang="nb-NO" sz="3500" dirty="0">
                <a:solidFill>
                  <a:schemeClr val="tx1">
                    <a:lumMod val="95000"/>
                    <a:lumOff val="5000"/>
                  </a:schemeClr>
                </a:solidFill>
              </a:rPr>
              <a:t>Mail adresse</a:t>
            </a:r>
          </a:p>
          <a:p>
            <a:pPr marL="742950" lvl="1" indent="-285750"/>
            <a:r>
              <a:rPr lang="nb-NO" sz="3500" dirty="0">
                <a:solidFill>
                  <a:schemeClr val="tx1">
                    <a:lumMod val="95000"/>
                    <a:lumOff val="5000"/>
                  </a:schemeClr>
                </a:solidFill>
              </a:rPr>
              <a:t>Fødselsdato</a:t>
            </a:r>
          </a:p>
          <a:p>
            <a:pPr marL="742950" lvl="1" indent="-285750"/>
            <a:r>
              <a:rPr lang="nb-NO" sz="3500" dirty="0">
                <a:solidFill>
                  <a:schemeClr val="tx1">
                    <a:lumMod val="95000"/>
                    <a:lumOff val="5000"/>
                  </a:schemeClr>
                </a:solidFill>
              </a:rPr>
              <a:t>Nåværende klubb</a:t>
            </a:r>
          </a:p>
          <a:p>
            <a:pPr marL="742950" lvl="1" indent="-285750"/>
            <a:r>
              <a:rPr lang="nb-NO" sz="3500" dirty="0">
                <a:solidFill>
                  <a:schemeClr val="tx1">
                    <a:lumMod val="95000"/>
                    <a:lumOff val="5000"/>
                  </a:schemeClr>
                </a:solidFill>
              </a:rPr>
              <a:t>Skole</a:t>
            </a:r>
          </a:p>
          <a:p>
            <a:br>
              <a:rPr lang="nb-NO" sz="3500" b="1" dirty="0">
                <a:solidFill>
                  <a:schemeClr val="tx1">
                    <a:lumMod val="95000"/>
                    <a:lumOff val="5000"/>
                  </a:schemeClr>
                </a:solidFill>
              </a:rPr>
            </a:br>
            <a:r>
              <a:rPr lang="nb-NO" sz="3500" dirty="0">
                <a:solidFill>
                  <a:schemeClr val="tx1">
                    <a:lumMod val="95000"/>
                    <a:lumOff val="5000"/>
                  </a:schemeClr>
                </a:solidFill>
              </a:rPr>
              <a:t>Sportslig leder i FFK og nåværende klubb varsles umiddelbart på e-post.</a:t>
            </a:r>
          </a:p>
          <a:p>
            <a:br>
              <a:rPr lang="nb-NO" sz="3500" dirty="0">
                <a:solidFill>
                  <a:schemeClr val="tx1">
                    <a:lumMod val="95000"/>
                    <a:lumOff val="5000"/>
                  </a:schemeClr>
                </a:solidFill>
              </a:rPr>
            </a:br>
            <a:r>
              <a:rPr lang="nb-NO" sz="3500" dirty="0">
                <a:solidFill>
                  <a:schemeClr val="tx1">
                    <a:lumMod val="95000"/>
                    <a:lumOff val="5000"/>
                  </a:schemeClr>
                </a:solidFill>
              </a:rPr>
              <a:t>Trener på aktuelle Fjellhamar-lag informeres/involveres før beslutning tas.</a:t>
            </a:r>
          </a:p>
          <a:p>
            <a:pPr marL="342900" indent="-342900">
              <a:lnSpc>
                <a:spcPct val="115000"/>
              </a:lnSpc>
              <a:spcBef>
                <a:spcPts val="500"/>
              </a:spcBef>
              <a:buAutoNum type="arabicPeriod" startAt="4"/>
            </a:pPr>
            <a:endParaRPr lang="nb-NO" sz="5600" dirty="0">
              <a:ea typeface="Times New Roman" panose="02020603050405020304" pitchFamily="18" charset="0"/>
            </a:endParaRPr>
          </a:p>
        </p:txBody>
      </p:sp>
      <p:sp>
        <p:nvSpPr>
          <p:cNvPr id="2" name="Plassholder for lysbildenummer 1"/>
          <p:cNvSpPr>
            <a:spLocks noGrp="1"/>
          </p:cNvSpPr>
          <p:nvPr>
            <p:ph type="sldNum" sz="quarter" idx="12"/>
          </p:nvPr>
        </p:nvSpPr>
        <p:spPr/>
        <p:txBody>
          <a:bodyPr/>
          <a:lstStyle/>
          <a:p>
            <a:fld id="{4F5C4A27-82AD-4BA9-8FFB-CD11CD253D01}" type="slidenum">
              <a:rPr lang="nb-NO" smtClean="0"/>
              <a:t>28</a:t>
            </a:fld>
            <a:endParaRPr lang="nb-NO" dirty="0"/>
          </a:p>
        </p:txBody>
      </p:sp>
    </p:spTree>
    <p:extLst>
      <p:ext uri="{BB962C8B-B14F-4D97-AF65-F5344CB8AC3E}">
        <p14:creationId xmlns:p14="http://schemas.microsoft.com/office/powerpoint/2010/main" val="41488856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Sylinder 7"/>
          <p:cNvSpPr txBox="1"/>
          <p:nvPr/>
        </p:nvSpPr>
        <p:spPr>
          <a:xfrm>
            <a:off x="1819546" y="195398"/>
            <a:ext cx="7654835" cy="400110"/>
          </a:xfrm>
          <a:prstGeom prst="rect">
            <a:avLst/>
          </a:prstGeom>
          <a:solidFill>
            <a:srgbClr val="FF0000"/>
          </a:solidFill>
          <a:ln w="19050">
            <a:solidFill>
              <a:schemeClr val="tx1"/>
            </a:solidFill>
          </a:ln>
        </p:spPr>
        <p:txBody>
          <a:bodyPr wrap="square" rtlCol="0">
            <a:spAutoFit/>
          </a:bodyPr>
          <a:lstStyle/>
          <a:p>
            <a:pPr algn="ctr"/>
            <a:r>
              <a:rPr lang="nb-NO" sz="2000" b="1" dirty="0">
                <a:solidFill>
                  <a:schemeClr val="bg1"/>
                </a:solidFill>
                <a:latin typeface="Calibri" panose="020F0502020204030204" pitchFamily="34" charset="0"/>
                <a:cs typeface="Times New Roman" panose="02020603050405020304" pitchFamily="18" charset="0"/>
              </a:rPr>
              <a:t>Skoleringsplan for trenere i Fjellhamar FK</a:t>
            </a:r>
            <a:endParaRPr lang="nb-NO" sz="2000" dirty="0">
              <a:solidFill>
                <a:schemeClr val="bg1"/>
              </a:solidFill>
            </a:endParaRPr>
          </a:p>
        </p:txBody>
      </p:sp>
      <p:sp>
        <p:nvSpPr>
          <p:cNvPr id="3" name="Rektangel 2"/>
          <p:cNvSpPr/>
          <p:nvPr/>
        </p:nvSpPr>
        <p:spPr>
          <a:xfrm>
            <a:off x="1819546" y="904798"/>
            <a:ext cx="8569235" cy="5570756"/>
          </a:xfrm>
          <a:prstGeom prst="rect">
            <a:avLst/>
          </a:prstGeom>
        </p:spPr>
        <p:txBody>
          <a:bodyPr wrap="square">
            <a:spAutoFit/>
          </a:bodyPr>
          <a:lstStyle/>
          <a:p>
            <a:r>
              <a:rPr lang="nb-NO" sz="1400" dirty="0">
                <a:effectLst/>
                <a:ea typeface="Times New Roman" panose="02020603050405020304" pitchFamily="18" charset="0"/>
              </a:rPr>
              <a:t>Å være trener i Fjellhamar FK krever i utgangspunktet at du har lyst til å bidra, og gjøre en jobb for fotballen og spillerne. Vi er helt avhengige av at folk ønsker å stille opp, for å drifte klubben på en god måte. </a:t>
            </a:r>
          </a:p>
          <a:p>
            <a:r>
              <a:rPr lang="nb-NO" sz="1400" dirty="0">
                <a:effectLst/>
                <a:ea typeface="Times New Roman" panose="02020603050405020304" pitchFamily="18" charset="0"/>
              </a:rPr>
              <a:t> </a:t>
            </a:r>
          </a:p>
          <a:p>
            <a:r>
              <a:rPr lang="nb-NO" sz="1400" dirty="0">
                <a:effectLst/>
                <a:ea typeface="Times New Roman" panose="02020603050405020304" pitchFamily="18" charset="0"/>
              </a:rPr>
              <a:t>FFK vil hjelpe nye trenere i gang, slik at alle får en positiv opplevelse, og at spillerne får mest mulig ut av treningene.</a:t>
            </a:r>
          </a:p>
          <a:p>
            <a:r>
              <a:rPr lang="nb-NO" sz="1400" dirty="0">
                <a:effectLst/>
                <a:ea typeface="Times New Roman" panose="02020603050405020304" pitchFamily="18" charset="0"/>
              </a:rPr>
              <a:t>Alle trener i barnefotballen i Fjellhamar FK skal gis tilgang til klubbens øvelsesbank av trenerutvikler. De skal også bli presentert for NFF’s: </a:t>
            </a:r>
            <a:r>
              <a:rPr lang="nb-NO" sz="1400" u="sng" dirty="0">
                <a:effectLst/>
                <a:ea typeface="Times New Roman" panose="02020603050405020304" pitchFamily="18" charset="0"/>
                <a:hlinkClick r:id="rId2">
                  <a:extLst>
                    <a:ext uri="{A12FA001-AC4F-418D-AE19-62706E023703}">
                      <ahyp:hlinkClr xmlns:ahyp="http://schemas.microsoft.com/office/drawing/2018/hyperlinkcolor" val="tx"/>
                    </a:ext>
                  </a:extLst>
                </a:hlinkClick>
              </a:rPr>
              <a:t>www.treningsokta.no</a:t>
            </a:r>
            <a:r>
              <a:rPr lang="nb-NO" sz="1400" dirty="0">
                <a:effectLst/>
                <a:ea typeface="Times New Roman" panose="02020603050405020304" pitchFamily="18" charset="0"/>
              </a:rPr>
              <a:t> og mottar et hefte med nyttige øvelser for å komme i gang.</a:t>
            </a:r>
          </a:p>
          <a:p>
            <a:endParaRPr lang="nb-NO" sz="1400" dirty="0">
              <a:ea typeface="Times New Roman" panose="02020603050405020304" pitchFamily="18" charset="0"/>
            </a:endParaRPr>
          </a:p>
          <a:p>
            <a:r>
              <a:rPr lang="nb-NO" sz="1400" dirty="0">
                <a:effectLst/>
                <a:ea typeface="Times New Roman" panose="02020603050405020304" pitchFamily="18" charset="0"/>
              </a:rPr>
              <a:t>Kursing av trenere vil være en naturlig del av FFK’s arbeid, og det vil tilbys kurs både internt i klubben og eksternt i regi av Akershus fotballkrets. La ikke mangelen av riktige kompetanse stoppe deg fra å ville bidra. Vi ønsker først og fremst entusiastiske personer, som ønsker å bidra på en positiv måte.</a:t>
            </a:r>
          </a:p>
          <a:p>
            <a:r>
              <a:rPr lang="nb-NO" sz="1400" dirty="0">
                <a:effectLst/>
                <a:ea typeface="Times New Roman" panose="02020603050405020304" pitchFamily="18" charset="0"/>
              </a:rPr>
              <a:t> </a:t>
            </a:r>
            <a:br>
              <a:rPr lang="nb-NO" sz="1400" dirty="0">
                <a:effectLst/>
                <a:ea typeface="Times New Roman" panose="02020603050405020304" pitchFamily="18" charset="0"/>
              </a:rPr>
            </a:br>
            <a:r>
              <a:rPr lang="nb-NO" sz="1400" dirty="0">
                <a:effectLst/>
                <a:ea typeface="Times New Roman" panose="02020603050405020304" pitchFamily="18" charset="0"/>
              </a:rPr>
              <a:t>Viser tidligere kapitel om trenerforum.</a:t>
            </a:r>
          </a:p>
          <a:p>
            <a:br>
              <a:rPr lang="nb-NO" sz="1400" dirty="0">
                <a:effectLst/>
                <a:ea typeface="Times New Roman" panose="02020603050405020304" pitchFamily="18" charset="0"/>
              </a:rPr>
            </a:br>
            <a:r>
              <a:rPr lang="nb-NO" sz="1400" dirty="0">
                <a:effectLst/>
                <a:ea typeface="Times New Roman" panose="02020603050405020304" pitchFamily="18" charset="0"/>
              </a:rPr>
              <a:t>Følgende erfaring/utdannelse er ønskelig på de forskjellige nivåene:</a:t>
            </a:r>
          </a:p>
          <a:p>
            <a:r>
              <a:rPr lang="nb-NO" sz="1400" dirty="0">
                <a:effectLst/>
                <a:ea typeface="Times New Roman" panose="02020603050405020304" pitchFamily="18" charset="0"/>
              </a:rPr>
              <a:t> </a:t>
            </a:r>
          </a:p>
          <a:p>
            <a:pPr indent="449580"/>
            <a:r>
              <a:rPr lang="nb-NO" sz="1400" dirty="0">
                <a:effectLst/>
                <a:ea typeface="Times New Roman" panose="02020603050405020304" pitchFamily="18" charset="0"/>
              </a:rPr>
              <a:t>Spillere (opp til 8 år):	Grasrottrener 1</a:t>
            </a:r>
          </a:p>
          <a:p>
            <a:pPr indent="449580"/>
            <a:r>
              <a:rPr lang="nb-NO" sz="1400" dirty="0">
                <a:effectLst/>
                <a:ea typeface="Times New Roman" panose="02020603050405020304" pitchFamily="18" charset="0"/>
              </a:rPr>
              <a:t>Spillere (8 – 10 år):		Grasrottrener 2 </a:t>
            </a:r>
          </a:p>
          <a:p>
            <a:pPr indent="449580"/>
            <a:r>
              <a:rPr lang="nb-NO" sz="1400" dirty="0">
                <a:effectLst/>
                <a:ea typeface="Times New Roman" panose="02020603050405020304" pitchFamily="18" charset="0"/>
              </a:rPr>
              <a:t>Spillere (11 – 12 år):	Grasrottrener 3-4</a:t>
            </a:r>
          </a:p>
          <a:p>
            <a:pPr indent="449580"/>
            <a:r>
              <a:rPr lang="nb-NO" sz="1400" dirty="0">
                <a:effectLst/>
                <a:ea typeface="Times New Roman" panose="02020603050405020304" pitchFamily="18" charset="0"/>
              </a:rPr>
              <a:t>Spillere (13 – 14 år):	Trenerkurs UEFA B-lisens</a:t>
            </a:r>
          </a:p>
          <a:p>
            <a:pPr indent="449580"/>
            <a:r>
              <a:rPr lang="nb-NO" sz="1400" dirty="0">
                <a:effectLst/>
                <a:ea typeface="Times New Roman" panose="02020603050405020304" pitchFamily="18" charset="0"/>
              </a:rPr>
              <a:t>Spillere (15 – 16 år):	Trenerkurs UEFA B-lisens</a:t>
            </a:r>
          </a:p>
          <a:p>
            <a:pPr indent="449580"/>
            <a:r>
              <a:rPr lang="nb-NO" sz="1400" dirty="0">
                <a:effectLst/>
                <a:ea typeface="Times New Roman" panose="02020603050405020304" pitchFamily="18" charset="0"/>
              </a:rPr>
              <a:t>Spillere (17 – 19 år):	Trenerkurs UEFA B-lisens</a:t>
            </a:r>
          </a:p>
          <a:p>
            <a:pPr indent="449580"/>
            <a:r>
              <a:rPr lang="nb-NO" sz="1400" dirty="0">
                <a:ea typeface="Times New Roman" panose="02020603050405020304" pitchFamily="18" charset="0"/>
              </a:rPr>
              <a:t>Spillere Senior 		Trenerkurs UEFA B-lisens </a:t>
            </a:r>
          </a:p>
          <a:p>
            <a:pPr indent="449580"/>
            <a:r>
              <a:rPr lang="nb-NO" sz="1400" dirty="0">
                <a:effectLst/>
                <a:ea typeface="Times New Roman" panose="02020603050405020304" pitchFamily="18" charset="0"/>
              </a:rPr>
              <a:t>Tilrettelagt lag 		Grasrottrener 1  </a:t>
            </a:r>
          </a:p>
          <a:p>
            <a:endParaRPr lang="nb-NO" sz="1600" dirty="0">
              <a:effectLst/>
              <a:ea typeface="Times New Roman" panose="02020603050405020304" pitchFamily="18" charset="0"/>
            </a:endParaRPr>
          </a:p>
          <a:p>
            <a:endParaRPr lang="nb-NO" b="1" dirty="0">
              <a:solidFill>
                <a:schemeClr val="tx1">
                  <a:lumMod val="95000"/>
                  <a:lumOff val="5000"/>
                </a:schemeClr>
              </a:solidFill>
            </a:endParaRPr>
          </a:p>
        </p:txBody>
      </p:sp>
      <p:pic>
        <p:nvPicPr>
          <p:cNvPr id="5" name="Picture 4" descr="Fjellhamar FK Logo [ Download - Logo - icon ]">
            <a:extLst>
              <a:ext uri="{FF2B5EF4-FFF2-40B4-BE49-F238E27FC236}">
                <a16:creationId xmlns:a16="http://schemas.microsoft.com/office/drawing/2014/main" id="{93BDC3D4-0978-4293-8661-4D75886EF2C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65877" y="48331"/>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Fjellhamar FK Logo [ Download - Logo - icon ]">
            <a:extLst>
              <a:ext uri="{FF2B5EF4-FFF2-40B4-BE49-F238E27FC236}">
                <a16:creationId xmlns:a16="http://schemas.microsoft.com/office/drawing/2014/main" id="{5CD69D3F-6E67-4886-B8E3-700BD20494E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04455" y="53294"/>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2" name="Plassholder for lysbildenummer 1"/>
          <p:cNvSpPr>
            <a:spLocks noGrp="1"/>
          </p:cNvSpPr>
          <p:nvPr>
            <p:ph type="sldNum" sz="quarter" idx="12"/>
          </p:nvPr>
        </p:nvSpPr>
        <p:spPr/>
        <p:txBody>
          <a:bodyPr/>
          <a:lstStyle/>
          <a:p>
            <a:fld id="{4F5C4A27-82AD-4BA9-8FFB-CD11CD253D01}" type="slidenum">
              <a:rPr lang="nb-NO" smtClean="0"/>
              <a:t>29</a:t>
            </a:fld>
            <a:endParaRPr lang="nb-NO" dirty="0"/>
          </a:p>
        </p:txBody>
      </p:sp>
    </p:spTree>
    <p:extLst>
      <p:ext uri="{BB962C8B-B14F-4D97-AF65-F5344CB8AC3E}">
        <p14:creationId xmlns:p14="http://schemas.microsoft.com/office/powerpoint/2010/main" val="441350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2184813" y="1259316"/>
            <a:ext cx="7822374" cy="6086282"/>
          </a:xfrm>
          <a:prstGeom prst="rect">
            <a:avLst/>
          </a:prstGeom>
        </p:spPr>
        <p:txBody>
          <a:bodyPr wrap="square">
            <a:spAutoFit/>
          </a:bodyPr>
          <a:lstStyle/>
          <a:p>
            <a:pPr>
              <a:spcBef>
                <a:spcPts val="500"/>
              </a:spcBef>
              <a:spcAft>
                <a:spcPts val="1000"/>
              </a:spcAft>
            </a:pPr>
            <a:r>
              <a:rPr lang="nb-NO" sz="1400" dirty="0">
                <a:latin typeface="Calibri" panose="020F0502020204030204" pitchFamily="34" charset="0"/>
                <a:ea typeface="Times New Roman" panose="02020603050405020304" pitchFamily="18" charset="0"/>
                <a:cs typeface="Times New Roman" panose="02020603050405020304" pitchFamily="18" charset="0"/>
              </a:rPr>
              <a:t>Fjellhamar Fotballklubb er en NFF kvalitetsklubb og har utarbeidet dokumenter for verdier, klubbhåndbok, strategiplan og en sportsplan som er førende for klubbens drift og utvikling. </a:t>
            </a:r>
          </a:p>
          <a:p>
            <a:pPr>
              <a:spcBef>
                <a:spcPts val="500"/>
              </a:spcBef>
              <a:spcAft>
                <a:spcPts val="1000"/>
              </a:spcAft>
            </a:pPr>
            <a:r>
              <a:rPr lang="nb-NO" sz="1400" dirty="0">
                <a:latin typeface="Calibri" panose="020F0502020204030204" pitchFamily="34" charset="0"/>
                <a:ea typeface="Times New Roman" panose="02020603050405020304" pitchFamily="18" charset="0"/>
                <a:cs typeface="Times New Roman" panose="02020603050405020304" pitchFamily="18" charset="0"/>
              </a:rPr>
              <a:t>Sportsplanen gjelder for alle lag og setter hele fotballspilleren i sentrum.</a:t>
            </a:r>
          </a:p>
          <a:p>
            <a:pPr>
              <a:spcBef>
                <a:spcPts val="500"/>
              </a:spcBef>
              <a:spcAft>
                <a:spcPts val="1000"/>
              </a:spcAft>
            </a:pPr>
            <a:r>
              <a:rPr lang="nb-NO" sz="1400" dirty="0">
                <a:latin typeface="Calibri" panose="020F0502020204030204" pitchFamily="34" charset="0"/>
                <a:ea typeface="Times New Roman" panose="02020603050405020304" pitchFamily="18" charset="0"/>
                <a:cs typeface="Times New Roman" panose="02020603050405020304" pitchFamily="18" charset="0"/>
              </a:rPr>
              <a:t>Sportsplanen er klubbens styringsverktøy og sikrer at det er kun er én klubb i klubben når det gjelder arbeidet med spillerne og lagene i barne- og ungdomsfotballen, samt seniorlagene våre.</a:t>
            </a:r>
          </a:p>
          <a:p>
            <a:pPr>
              <a:spcBef>
                <a:spcPts val="500"/>
              </a:spcBef>
              <a:spcAft>
                <a:spcPts val="1000"/>
              </a:spcAft>
            </a:pPr>
            <a:r>
              <a:rPr lang="nb-NO" sz="1400" b="1" dirty="0">
                <a:latin typeface="Calibri" panose="020F0502020204030204" pitchFamily="34" charset="0"/>
                <a:ea typeface="Times New Roman" panose="02020603050405020304" pitchFamily="18" charset="0"/>
                <a:cs typeface="Times New Roman" panose="02020603050405020304" pitchFamily="18" charset="0"/>
              </a:rPr>
              <a:t>Klubben skal være sjef </a:t>
            </a:r>
            <a:r>
              <a:rPr lang="nb-NO" sz="1400" dirty="0">
                <a:latin typeface="Calibri" panose="020F0502020204030204" pitchFamily="34" charset="0"/>
                <a:ea typeface="Times New Roman" panose="02020603050405020304" pitchFamily="18" charset="0"/>
                <a:cs typeface="Times New Roman" panose="02020603050405020304" pitchFamily="18" charset="0"/>
              </a:rPr>
              <a:t>og det er til en hver tid sportslig utvalg som er det styrende organ for sportslig aktivitet i klubben. </a:t>
            </a:r>
          </a:p>
          <a:p>
            <a:pPr>
              <a:spcBef>
                <a:spcPts val="500"/>
              </a:spcBef>
              <a:spcAft>
                <a:spcPts val="1000"/>
              </a:spcAft>
            </a:pPr>
            <a:r>
              <a:rPr lang="nb-NO" sz="1400" dirty="0">
                <a:latin typeface="Calibri" panose="020F0502020204030204" pitchFamily="34" charset="0"/>
                <a:ea typeface="Times New Roman" panose="02020603050405020304" pitchFamily="18" charset="0"/>
                <a:cs typeface="Times New Roman" panose="02020603050405020304" pitchFamily="18" charset="0"/>
              </a:rPr>
              <a:t>Sportslig utvalg (SU) består av følgende medlemmer: leder sportslig utvalg, ansvarlig barnefotball, ansvarlig ungdomsfotball, ansvarlig seniorfotball, jenteansvarlig og fagansvarlig fotball med krets og sone ansvar. Dommeransvarlig møter ved behov. Medlemmene er presentert på klubbens hjemmeside.</a:t>
            </a:r>
          </a:p>
          <a:p>
            <a:pPr>
              <a:spcBef>
                <a:spcPts val="500"/>
              </a:spcBef>
              <a:spcAft>
                <a:spcPts val="1000"/>
              </a:spcAft>
            </a:pPr>
            <a:r>
              <a:rPr lang="nb-NO" sz="1400" dirty="0">
                <a:latin typeface="Calibri" panose="020F0502020204030204" pitchFamily="34" charset="0"/>
                <a:ea typeface="Times New Roman" panose="02020603050405020304" pitchFamily="18" charset="0"/>
                <a:cs typeface="Times New Roman" panose="02020603050405020304" pitchFamily="18" charset="0"/>
              </a:rPr>
              <a:t>Gjennom «</a:t>
            </a:r>
            <a:r>
              <a:rPr lang="nb-NO" sz="1400" b="1" dirty="0">
                <a:latin typeface="Calibri" panose="020F0502020204030204" pitchFamily="34" charset="0"/>
                <a:ea typeface="Times New Roman" panose="02020603050405020304" pitchFamily="18" charset="0"/>
                <a:cs typeface="Times New Roman" panose="02020603050405020304" pitchFamily="18" charset="0"/>
              </a:rPr>
              <a:t>Fjellhamarmodellen</a:t>
            </a:r>
            <a:r>
              <a:rPr lang="nb-NO" sz="1400" dirty="0">
                <a:latin typeface="Calibri" panose="020F0502020204030204" pitchFamily="34" charset="0"/>
                <a:ea typeface="Times New Roman" panose="02020603050405020304" pitchFamily="18" charset="0"/>
                <a:cs typeface="Times New Roman" panose="02020603050405020304" pitchFamily="18" charset="0"/>
              </a:rPr>
              <a:t>» og vår måte å tenke utviklingsklubb på, er vi er opptatt av alle våre medlemmer. </a:t>
            </a:r>
          </a:p>
          <a:p>
            <a:pPr>
              <a:spcBef>
                <a:spcPts val="500"/>
              </a:spcBef>
              <a:spcAft>
                <a:spcPts val="1000"/>
              </a:spcAft>
            </a:pPr>
            <a:r>
              <a:rPr lang="nb-NO" sz="1400" dirty="0">
                <a:latin typeface="Calibri" panose="020F0502020204030204" pitchFamily="34" charset="0"/>
                <a:ea typeface="Times New Roman" panose="02020603050405020304" pitchFamily="18" charset="0"/>
                <a:cs typeface="Times New Roman" panose="02020603050405020304" pitchFamily="18" charset="0"/>
              </a:rPr>
              <a:t>Det er viktig for oss å tenke </a:t>
            </a:r>
            <a:r>
              <a:rPr lang="nb-NO" sz="14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#VierFjellhamar.</a:t>
            </a:r>
            <a:r>
              <a:rPr lang="nb-NO" sz="1400" b="1" i="1" dirty="0">
                <a:latin typeface="Calibri" panose="020F0502020204030204" pitchFamily="34" charset="0"/>
                <a:ea typeface="Times New Roman" panose="02020603050405020304" pitchFamily="18" charset="0"/>
                <a:cs typeface="Times New Roman" panose="02020603050405020304" pitchFamily="18" charset="0"/>
              </a:rPr>
              <a:t>                                                                                                          </a:t>
            </a:r>
            <a:r>
              <a:rPr lang="nb-NO" sz="1400" dirty="0">
                <a:latin typeface="Calibri" panose="020F0502020204030204" pitchFamily="34" charset="0"/>
                <a:ea typeface="Times New Roman" panose="02020603050405020304" pitchFamily="18" charset="0"/>
                <a:cs typeface="Times New Roman" panose="02020603050405020304" pitchFamily="18" charset="0"/>
              </a:rPr>
              <a:t>Sammen skal vi utvikle gode rammer for å bli det beste treningsmiljøet i kommunen vår. </a:t>
            </a:r>
          </a:p>
          <a:p>
            <a:pPr>
              <a:spcBef>
                <a:spcPts val="500"/>
              </a:spcBef>
              <a:spcAft>
                <a:spcPts val="1000"/>
              </a:spcAft>
            </a:pPr>
            <a:r>
              <a:rPr lang="nb-NO" sz="1400" b="1" dirty="0">
                <a:latin typeface="Calibri" panose="020F0502020204030204" pitchFamily="34" charset="0"/>
                <a:ea typeface="Times New Roman" panose="02020603050405020304" pitchFamily="18" charset="0"/>
                <a:cs typeface="Times New Roman" panose="02020603050405020304" pitchFamily="18" charset="0"/>
              </a:rPr>
              <a:t>I Fjellhamar FK skal gutter og jenter gis de samme mulighetene for utvikling.</a:t>
            </a:r>
          </a:p>
          <a:p>
            <a:pPr>
              <a:spcBef>
                <a:spcPts val="500"/>
              </a:spcBef>
              <a:spcAft>
                <a:spcPts val="1000"/>
              </a:spcAft>
            </a:pPr>
            <a:endParaRPr lang="nb-NO" sz="1400" dirty="0">
              <a:latin typeface="Calibri" panose="020F0502020204030204" pitchFamily="34" charset="0"/>
              <a:ea typeface="Times New Roman" panose="02020603050405020304" pitchFamily="18" charset="0"/>
              <a:cs typeface="Times New Roman" panose="02020603050405020304" pitchFamily="18" charset="0"/>
            </a:endParaRPr>
          </a:p>
          <a:p>
            <a:pPr>
              <a:spcBef>
                <a:spcPts val="500"/>
              </a:spcBef>
              <a:spcAft>
                <a:spcPts val="1000"/>
              </a:spcAft>
            </a:pPr>
            <a:endParaRPr lang="nb-NO" sz="1400" dirty="0">
              <a:latin typeface="Calibri" panose="020F0502020204030204" pitchFamily="34" charset="0"/>
              <a:ea typeface="Times New Roman" panose="02020603050405020304" pitchFamily="18" charset="0"/>
              <a:cs typeface="Times New Roman" panose="02020603050405020304" pitchFamily="18" charset="0"/>
            </a:endParaRPr>
          </a:p>
          <a:p>
            <a:pPr>
              <a:spcBef>
                <a:spcPts val="500"/>
              </a:spcBef>
              <a:spcAft>
                <a:spcPts val="1000"/>
              </a:spcAft>
            </a:pPr>
            <a:endParaRPr lang="nb-NO" sz="14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TekstSylinder 4"/>
          <p:cNvSpPr txBox="1"/>
          <p:nvPr/>
        </p:nvSpPr>
        <p:spPr>
          <a:xfrm>
            <a:off x="2184813" y="173025"/>
            <a:ext cx="7822374" cy="461665"/>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mj-lt"/>
                <a:ea typeface="Times New Roman" panose="02020603050405020304" pitchFamily="18" charset="0"/>
                <a:cs typeface="Times New Roman" panose="02020603050405020304" pitchFamily="18" charset="0"/>
              </a:rPr>
              <a:t>Retningslinjer for utvikling av fotballspillere i Fjellhamar FK</a:t>
            </a:r>
            <a:endParaRPr lang="nb-NO" sz="2400" dirty="0">
              <a:solidFill>
                <a:schemeClr val="bg1"/>
              </a:solidFill>
              <a:latin typeface="+mj-lt"/>
            </a:endParaRPr>
          </a:p>
        </p:txBody>
      </p:sp>
      <p:pic>
        <p:nvPicPr>
          <p:cNvPr id="2" name="Picture 4" descr="Fjellhamar FK Logo [ Download - Logo - icon ]">
            <a:extLst>
              <a:ext uri="{FF2B5EF4-FFF2-40B4-BE49-F238E27FC236}">
                <a16:creationId xmlns:a16="http://schemas.microsoft.com/office/drawing/2014/main" id="{90D16DE4-A940-4550-AACC-17F9B8BF3B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61687" y="84860"/>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Fjellhamar FK Logo [ Download - Logo - icon ]">
            <a:extLst>
              <a:ext uri="{FF2B5EF4-FFF2-40B4-BE49-F238E27FC236}">
                <a16:creationId xmlns:a16="http://schemas.microsoft.com/office/drawing/2014/main" id="{2B83787F-D39E-43BB-BFFF-EC23956595E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92316" y="84860"/>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7" name="Plassholder for lysbildenummer 6"/>
          <p:cNvSpPr>
            <a:spLocks noGrp="1"/>
          </p:cNvSpPr>
          <p:nvPr>
            <p:ph type="sldNum" sz="quarter" idx="12"/>
          </p:nvPr>
        </p:nvSpPr>
        <p:spPr/>
        <p:txBody>
          <a:bodyPr/>
          <a:lstStyle/>
          <a:p>
            <a:fld id="{4F5C4A27-82AD-4BA9-8FFB-CD11CD253D01}" type="slidenum">
              <a:rPr lang="nb-NO" smtClean="0"/>
              <a:t>3</a:t>
            </a:fld>
            <a:endParaRPr lang="nb-NO" dirty="0"/>
          </a:p>
        </p:txBody>
      </p:sp>
    </p:spTree>
    <p:extLst>
      <p:ext uri="{BB962C8B-B14F-4D97-AF65-F5344CB8AC3E}">
        <p14:creationId xmlns:p14="http://schemas.microsoft.com/office/powerpoint/2010/main" val="9884845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Fjellhamar FK Logo [ Download - Logo - icon ]">
            <a:extLst>
              <a:ext uri="{FF2B5EF4-FFF2-40B4-BE49-F238E27FC236}">
                <a16:creationId xmlns:a16="http://schemas.microsoft.com/office/drawing/2014/main" id="{F6302451-4369-461F-A9C8-7DB0C8691A0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Fjellhamar FK Logo [ Download - Logo - icon ]">
            <a:extLst>
              <a:ext uri="{FF2B5EF4-FFF2-40B4-BE49-F238E27FC236}">
                <a16:creationId xmlns:a16="http://schemas.microsoft.com/office/drawing/2014/main" id="{B7E4FC0D-CBF9-4FAC-81F3-AFF9258D2A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9" name="Tittel 8"/>
          <p:cNvSpPr>
            <a:spLocks noGrp="1"/>
          </p:cNvSpPr>
          <p:nvPr>
            <p:ph type="title"/>
          </p:nvPr>
        </p:nvSpPr>
        <p:spPr>
          <a:xfrm>
            <a:off x="2337162" y="207970"/>
            <a:ext cx="7583216" cy="413132"/>
          </a:xfrm>
          <a:solidFill>
            <a:srgbClr val="FF0000"/>
          </a:solidFill>
        </p:spPr>
        <p:txBody>
          <a:bodyPr>
            <a:noAutofit/>
          </a:bodyPr>
          <a:lstStyle/>
          <a:p>
            <a:pPr algn="ctr"/>
            <a:r>
              <a:rPr lang="nb-NO" sz="2400" b="1" dirty="0">
                <a:solidFill>
                  <a:schemeClr val="bg1"/>
                </a:solidFill>
                <a:latin typeface="Calibri" panose="020F0502020204030204" pitchFamily="34" charset="0"/>
                <a:cs typeface="Times New Roman" panose="02020603050405020304" pitchFamily="18" charset="0"/>
              </a:rPr>
              <a:t>Trenerrollen / lagleder i Fjellhamar FK</a:t>
            </a:r>
            <a:endParaRPr lang="nb-NO" sz="2400" dirty="0">
              <a:solidFill>
                <a:schemeClr val="bg1"/>
              </a:solidFill>
            </a:endParaRPr>
          </a:p>
        </p:txBody>
      </p:sp>
      <p:sp>
        <p:nvSpPr>
          <p:cNvPr id="10" name="Plassholder for innhold 9"/>
          <p:cNvSpPr>
            <a:spLocks noGrp="1"/>
          </p:cNvSpPr>
          <p:nvPr>
            <p:ph sz="half" idx="1"/>
          </p:nvPr>
        </p:nvSpPr>
        <p:spPr>
          <a:xfrm>
            <a:off x="838200" y="862642"/>
            <a:ext cx="5181600" cy="5934973"/>
          </a:xfrm>
        </p:spPr>
        <p:txBody>
          <a:bodyPr>
            <a:normAutofit fontScale="25000" lnSpcReduction="20000"/>
          </a:bodyPr>
          <a:lstStyle/>
          <a:p>
            <a:pPr marL="0" indent="0">
              <a:buNone/>
              <a:tabLst>
                <a:tab pos="449580" algn="l"/>
              </a:tabLst>
            </a:pPr>
            <a:r>
              <a:rPr lang="nb-NO" sz="5600" b="1" u="sng" dirty="0">
                <a:ea typeface="Times New Roman" panose="02020603050405020304" pitchFamily="18" charset="0"/>
              </a:rPr>
              <a:t>Trenerrollen </a:t>
            </a:r>
          </a:p>
          <a:p>
            <a:pPr>
              <a:tabLst>
                <a:tab pos="449580" algn="l"/>
              </a:tabLst>
            </a:pPr>
            <a:r>
              <a:rPr lang="nb-NO" sz="5600" dirty="0">
                <a:ea typeface="Times New Roman" panose="02020603050405020304" pitchFamily="18" charset="0"/>
              </a:rPr>
              <a:t>Alle trenere i klubben skal i sitt daglige virke å arbeide lojalt ut i fra sportsplanen til FFK.</a:t>
            </a:r>
          </a:p>
          <a:p>
            <a:pPr>
              <a:tabLst>
                <a:tab pos="449580" algn="l"/>
              </a:tabLst>
            </a:pPr>
            <a:r>
              <a:rPr lang="nb-NO" sz="5600" dirty="0">
                <a:ea typeface="Times New Roman" panose="02020603050405020304" pitchFamily="18" charset="0"/>
              </a:rPr>
              <a:t>Treneren skal inngå et positivt samarbeide med klubbens øvrige trenere/ledere, og derigjennom være med på å skape et godt klubbmiljø, som kan rekruttere ”nye” personer til å delta i klubbarbeidet på alle nivåer.</a:t>
            </a:r>
          </a:p>
          <a:p>
            <a:pPr marL="0" indent="0">
              <a:buNone/>
              <a:tabLst>
                <a:tab pos="449580" algn="l"/>
              </a:tabLst>
            </a:pPr>
            <a:r>
              <a:rPr lang="nb-NO" sz="5600" dirty="0">
                <a:ea typeface="Times New Roman" panose="02020603050405020304" pitchFamily="18" charset="0"/>
              </a:rPr>
              <a:t> </a:t>
            </a:r>
          </a:p>
          <a:p>
            <a:pPr>
              <a:tabLst>
                <a:tab pos="449580" algn="l"/>
              </a:tabLst>
            </a:pPr>
            <a:r>
              <a:rPr lang="nb-NO" sz="5600" b="1" dirty="0">
                <a:ea typeface="Times New Roman" panose="02020603050405020304" pitchFamily="18" charset="0"/>
              </a:rPr>
              <a:t>Treneren skal medvirke til, at alle – også andre enn egne spillere – trives ved besøk på klubbens anlegg i forbindelse med kamp eller andre arrangementer. Vis normal høflighet og respekt, og ta hensyn til andre. Treneren forventes å oppføre seg eksemplarisk overfor spillere, ledere, trenere, foreldre og dommere.</a:t>
            </a:r>
            <a:endParaRPr lang="nb-NO" sz="5600" dirty="0">
              <a:ea typeface="Times New Roman" panose="02020603050405020304" pitchFamily="18" charset="0"/>
            </a:endParaRPr>
          </a:p>
          <a:p>
            <a:pPr>
              <a:tabLst>
                <a:tab pos="449580" algn="l"/>
              </a:tabLst>
            </a:pPr>
            <a:r>
              <a:rPr lang="nb-NO" sz="5600" dirty="0">
                <a:ea typeface="Times New Roman" panose="02020603050405020304" pitchFamily="18" charset="0"/>
              </a:rPr>
              <a:t>Treneren skal i samarbeide med lagleder, bidra til at motstandere og dommere føler seg velkomne til oss.</a:t>
            </a:r>
          </a:p>
          <a:p>
            <a:pPr>
              <a:tabLst>
                <a:tab pos="449580" algn="l"/>
              </a:tabLst>
            </a:pPr>
            <a:r>
              <a:rPr lang="nb-NO" sz="5600" dirty="0">
                <a:ea typeface="Times New Roman" panose="02020603050405020304" pitchFamily="18" charset="0"/>
              </a:rPr>
              <a:t>Treneren skal medvirke til at aldersgruppene imellom har en forståelse for og aksept av hverandre, ved blant annet å aktivt støtte arrangementer på tvers av aldersgruppene.</a:t>
            </a:r>
          </a:p>
          <a:p>
            <a:pPr>
              <a:tabLst>
                <a:tab pos="449580" algn="l"/>
              </a:tabLst>
            </a:pPr>
            <a:r>
              <a:rPr lang="nb-NO" sz="5600" dirty="0">
                <a:ea typeface="Times New Roman" panose="02020603050405020304" pitchFamily="18" charset="0"/>
              </a:rPr>
              <a:t>Treneren skal sørge for at det materiellet som deles ut, oppbevares/behandles på best mulig måte (baller, kjegler, vester, etc.) </a:t>
            </a:r>
          </a:p>
          <a:p>
            <a:pPr>
              <a:tabLst>
                <a:tab pos="449580" algn="l"/>
              </a:tabLst>
            </a:pPr>
            <a:r>
              <a:rPr lang="nb-NO" sz="5600" dirty="0">
                <a:ea typeface="Times New Roman" panose="02020603050405020304" pitchFamily="18" charset="0"/>
              </a:rPr>
              <a:t>Treneren skal møte forberedt og i god tid til enhver trening og/eller kamp. Det forventes at treneren stiller i FFK treningsutstyr og ikke dagligdagse klær. </a:t>
            </a:r>
          </a:p>
          <a:p>
            <a:pPr>
              <a:tabLst>
                <a:tab pos="449580" algn="l"/>
              </a:tabLst>
            </a:pPr>
            <a:r>
              <a:rPr lang="nb-NO" sz="5600" dirty="0">
                <a:ea typeface="Times New Roman" panose="02020603050405020304" pitchFamily="18" charset="0"/>
              </a:rPr>
              <a:t>Nye trenere får FFK treningsdress.</a:t>
            </a:r>
          </a:p>
        </p:txBody>
      </p:sp>
      <p:sp>
        <p:nvSpPr>
          <p:cNvPr id="12" name="Plassholder for innhold 11"/>
          <p:cNvSpPr>
            <a:spLocks noGrp="1"/>
          </p:cNvSpPr>
          <p:nvPr>
            <p:ph sz="half" idx="2"/>
          </p:nvPr>
        </p:nvSpPr>
        <p:spPr>
          <a:xfrm>
            <a:off x="6172200" y="862642"/>
            <a:ext cx="5181600" cy="5561419"/>
          </a:xfrm>
        </p:spPr>
        <p:txBody>
          <a:bodyPr>
            <a:normAutofit fontScale="25000" lnSpcReduction="20000"/>
          </a:bodyPr>
          <a:lstStyle/>
          <a:p>
            <a:pPr marL="0" indent="0">
              <a:buNone/>
              <a:tabLst>
                <a:tab pos="449580" algn="l"/>
              </a:tabLst>
            </a:pPr>
            <a:r>
              <a:rPr lang="nb-NO" sz="4800" b="1" i="1" u="sng" dirty="0">
                <a:ea typeface="Times New Roman" panose="02020603050405020304" pitchFamily="18" charset="0"/>
              </a:rPr>
              <a:t>For ungdomsfotballen og seniorfotballen. </a:t>
            </a:r>
          </a:p>
          <a:p>
            <a:pPr>
              <a:tabLst>
                <a:tab pos="449580" algn="l"/>
              </a:tabLst>
            </a:pPr>
            <a:r>
              <a:rPr lang="nb-NO" sz="5600" dirty="0">
                <a:ea typeface="Times New Roman" panose="02020603050405020304" pitchFamily="18" charset="0"/>
              </a:rPr>
              <a:t>Sportslig leder er utnevnt til å ha det sportslige ansvaret i Fjellhamar fotballklubb. </a:t>
            </a:r>
          </a:p>
          <a:p>
            <a:pPr>
              <a:tabLst>
                <a:tab pos="449580" algn="l"/>
              </a:tabLst>
            </a:pPr>
            <a:r>
              <a:rPr lang="nb-NO" sz="5600" dirty="0">
                <a:ea typeface="Times New Roman" panose="02020603050405020304" pitchFamily="18" charset="0"/>
              </a:rPr>
              <a:t>Vedkommende har ansvar for å ansette de trenere som synes best skikket til å ivareta de målsettinger og prinsipper som er fastslått for fotballen i Fjellhamar FK.</a:t>
            </a:r>
            <a:br>
              <a:rPr lang="nb-NO" sz="5600" dirty="0">
                <a:ea typeface="Times New Roman" panose="02020603050405020304" pitchFamily="18" charset="0"/>
              </a:rPr>
            </a:br>
            <a:endParaRPr lang="nb-NO" sz="5600" dirty="0">
              <a:ea typeface="Times New Roman" panose="02020603050405020304" pitchFamily="18" charset="0"/>
            </a:endParaRPr>
          </a:p>
          <a:p>
            <a:pPr>
              <a:tabLst>
                <a:tab pos="449580" algn="l"/>
              </a:tabLst>
            </a:pPr>
            <a:r>
              <a:rPr lang="nb-NO" sz="5600" dirty="0">
                <a:ea typeface="Times New Roman" panose="02020603050405020304" pitchFamily="18" charset="0"/>
              </a:rPr>
              <a:t>Trenere må underskrive trenerkontrakt og at Sportsplanen er gjennomlest og forstått.</a:t>
            </a:r>
          </a:p>
          <a:p>
            <a:pPr>
              <a:tabLst>
                <a:tab pos="449580" algn="l"/>
              </a:tabLst>
            </a:pPr>
            <a:r>
              <a:rPr lang="nb-NO" sz="5600" dirty="0">
                <a:ea typeface="Times New Roman" panose="02020603050405020304" pitchFamily="18" charset="0"/>
              </a:rPr>
              <a:t>En trener i FFK J13/G13 og oppover skal ikke ha hovedtrenerverv i en annen fotballklubb.  </a:t>
            </a:r>
          </a:p>
          <a:p>
            <a:pPr>
              <a:tabLst>
                <a:tab pos="449580" algn="l"/>
              </a:tabLst>
            </a:pPr>
            <a:r>
              <a:rPr lang="nb-NO" sz="5600" dirty="0">
                <a:ea typeface="Times New Roman" panose="02020603050405020304" pitchFamily="18" charset="0"/>
              </a:rPr>
              <a:t>FFK søker eksterne trenere fra G14/J14 og oppover, men utelukker ikke kvalifiserte foreldretrenere.</a:t>
            </a:r>
            <a:endParaRPr lang="nb-NO" sz="5600" dirty="0"/>
          </a:p>
          <a:p>
            <a:pPr marL="0" indent="0">
              <a:buNone/>
            </a:pPr>
            <a:r>
              <a:rPr lang="nb-NO" sz="5600" b="1" i="1" u="sng" dirty="0"/>
              <a:t>Lagleder</a:t>
            </a:r>
            <a:r>
              <a:rPr lang="nb-NO" sz="5600" b="1" u="sng" dirty="0"/>
              <a:t> </a:t>
            </a:r>
          </a:p>
          <a:p>
            <a:r>
              <a:rPr lang="nb-NO" sz="5600" dirty="0"/>
              <a:t>Laglederen er lagets administrative leder. </a:t>
            </a:r>
          </a:p>
          <a:p>
            <a:pPr fontAlgn="base"/>
            <a:r>
              <a:rPr lang="nb-NO" sz="5600" dirty="0"/>
              <a:t>Lagleder er ansvarlig for kommunikasjon mellom klubben og foreldrene/spillerne.   </a:t>
            </a:r>
          </a:p>
          <a:p>
            <a:pPr lvl="0" fontAlgn="base"/>
            <a:r>
              <a:rPr lang="nb-NO" sz="5600" dirty="0"/>
              <a:t>påmelding til seriespill og cuper delta på klubbens lagledermøter   lagets drakter og bestilling av utstyr </a:t>
            </a:r>
          </a:p>
          <a:p>
            <a:pPr lvl="0" fontAlgn="base"/>
            <a:r>
              <a:rPr lang="nb-NO" sz="5600" dirty="0"/>
              <a:t>å innkalle til foreldremøter </a:t>
            </a:r>
          </a:p>
          <a:p>
            <a:pPr lvl="0" fontAlgn="base"/>
            <a:r>
              <a:rPr lang="nb-NO" sz="5600" dirty="0"/>
              <a:t>å finne </a:t>
            </a:r>
            <a:r>
              <a:rPr lang="nb-NO" sz="5600" dirty="0" err="1"/>
              <a:t>kampvert</a:t>
            </a:r>
            <a:r>
              <a:rPr lang="nb-NO" sz="5600" dirty="0"/>
              <a:t> </a:t>
            </a:r>
          </a:p>
          <a:p>
            <a:pPr lvl="0" fontAlgn="base"/>
            <a:r>
              <a:rPr lang="nb-NO" sz="5600" dirty="0"/>
              <a:t>ansvar for lagets økonomi samt oppdatere medlemslister </a:t>
            </a:r>
          </a:p>
          <a:p>
            <a:pPr lvl="0" fontAlgn="base"/>
            <a:r>
              <a:rPr lang="nb-NO" sz="5600" dirty="0"/>
              <a:t>skaffe dommere til kamper hvor kretsen ikke har satt opp egen dommer. </a:t>
            </a:r>
          </a:p>
          <a:p>
            <a:pPr lvl="0" fontAlgn="base"/>
            <a:r>
              <a:rPr lang="nb-NO" sz="5600" dirty="0"/>
              <a:t>fra ungdomsfotballen må fiks benyttes til innmelding lag til kamper</a:t>
            </a:r>
          </a:p>
          <a:p>
            <a:pPr marL="0" lvl="0" indent="0" fontAlgn="base">
              <a:buNone/>
            </a:pPr>
            <a:r>
              <a:rPr lang="nb-NO" sz="5600" dirty="0"/>
              <a:t> </a:t>
            </a:r>
          </a:p>
          <a:p>
            <a:pPr>
              <a:tabLst>
                <a:tab pos="449580" algn="l"/>
              </a:tabLst>
            </a:pPr>
            <a:endParaRPr lang="nb-NO" sz="4800" dirty="0">
              <a:ea typeface="Times New Roman" panose="02020603050405020304" pitchFamily="18" charset="0"/>
            </a:endParaRPr>
          </a:p>
        </p:txBody>
      </p:sp>
      <p:sp>
        <p:nvSpPr>
          <p:cNvPr id="2" name="Plassholder for lysbildenummer 1"/>
          <p:cNvSpPr>
            <a:spLocks noGrp="1"/>
          </p:cNvSpPr>
          <p:nvPr>
            <p:ph type="sldNum" sz="quarter" idx="12"/>
          </p:nvPr>
        </p:nvSpPr>
        <p:spPr/>
        <p:txBody>
          <a:bodyPr/>
          <a:lstStyle/>
          <a:p>
            <a:fld id="{4F5C4A27-82AD-4BA9-8FFB-CD11CD253D01}" type="slidenum">
              <a:rPr lang="nb-NO" smtClean="0"/>
              <a:t>30</a:t>
            </a:fld>
            <a:endParaRPr lang="nb-NO" dirty="0"/>
          </a:p>
        </p:txBody>
      </p:sp>
    </p:spTree>
    <p:extLst>
      <p:ext uri="{BB962C8B-B14F-4D97-AF65-F5344CB8AC3E}">
        <p14:creationId xmlns:p14="http://schemas.microsoft.com/office/powerpoint/2010/main" val="35313810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798A026C-0443-4F13-9146-F8D40F92FA87}"/>
              </a:ext>
            </a:extLst>
          </p:cNvPr>
          <p:cNvSpPr txBox="1"/>
          <p:nvPr/>
        </p:nvSpPr>
        <p:spPr>
          <a:xfrm>
            <a:off x="1819546" y="1413063"/>
            <a:ext cx="7322234" cy="4524315"/>
          </a:xfrm>
          <a:prstGeom prst="rect">
            <a:avLst/>
          </a:prstGeom>
          <a:noFill/>
        </p:spPr>
        <p:txBody>
          <a:bodyPr wrap="square">
            <a:spAutoFit/>
          </a:bodyPr>
          <a:lstStyle/>
          <a:p>
            <a:r>
              <a:rPr lang="nb-NO" sz="1600" b="1" dirty="0">
                <a:effectLst/>
                <a:ea typeface="Times New Roman" panose="02020603050405020304" pitchFamily="18" charset="0"/>
              </a:rPr>
              <a:t>Fotballakademi:</a:t>
            </a:r>
            <a:endParaRPr lang="nb-NO" sz="1600" b="1" dirty="0">
              <a:ea typeface="Times New Roman" panose="02020603050405020304" pitchFamily="18" charset="0"/>
            </a:endParaRPr>
          </a:p>
          <a:p>
            <a:endParaRPr lang="nb-NO" sz="1600" b="1" dirty="0">
              <a:effectLst/>
              <a:ea typeface="Times New Roman" panose="02020603050405020304" pitchFamily="18" charset="0"/>
            </a:endParaRPr>
          </a:p>
          <a:p>
            <a:r>
              <a:rPr lang="nb-NO" sz="1600" dirty="0">
                <a:effectLst/>
                <a:ea typeface="Times New Roman" panose="02020603050405020304" pitchFamily="18" charset="0"/>
              </a:rPr>
              <a:t>FFK driver Fjellhamar Fotball akademi, der alle spillere har tilbud om ekstra trening. Dette er et tilbud hver enkelt medlem betaler for selv.</a:t>
            </a:r>
            <a:br>
              <a:rPr lang="nb-NO" sz="1600" dirty="0">
                <a:effectLst/>
                <a:ea typeface="Times New Roman" panose="02020603050405020304" pitchFamily="18" charset="0"/>
              </a:rPr>
            </a:br>
            <a:endParaRPr lang="nb-NO" sz="1600" dirty="0">
              <a:effectLst/>
              <a:ea typeface="Times New Roman" panose="02020603050405020304" pitchFamily="18" charset="0"/>
            </a:endParaRPr>
          </a:p>
          <a:p>
            <a:pPr marL="342900" indent="-342900" fontAlgn="t">
              <a:buAutoNum type="arabicPeriod"/>
            </a:pPr>
            <a:r>
              <a:rPr lang="nb-NO" sz="1600" dirty="0"/>
              <a:t>Telenor Xtra Fjellhamar FK akademi hvor vi gir et tilbud for spillere i aldersgruppen 8-12 år som et FFO tilbud.</a:t>
            </a:r>
          </a:p>
          <a:p>
            <a:pPr marL="342900" indent="-342900" fontAlgn="t">
              <a:buAutoNum type="arabicPeriod"/>
            </a:pPr>
            <a:r>
              <a:rPr lang="nb-NO" sz="1600" dirty="0"/>
              <a:t>Tilbud om «Talentakademi» for aldersgruppen 13-15 år (ungdomsskolealder) </a:t>
            </a:r>
            <a:r>
              <a:rPr lang="nb-NO" sz="1600" dirty="0">
                <a:effectLst/>
                <a:ea typeface="Times New Roman" panose="02020603050405020304" pitchFamily="18" charset="0"/>
              </a:rPr>
              <a:t>der de lengst fremme i kullene får tilbud</a:t>
            </a:r>
            <a:r>
              <a:rPr lang="nb-NO" sz="1600" dirty="0"/>
              <a:t>.</a:t>
            </a:r>
          </a:p>
          <a:p>
            <a:pPr marL="342900" indent="-342900" fontAlgn="t">
              <a:buAutoNum type="arabicPeriod"/>
            </a:pPr>
            <a:r>
              <a:rPr lang="nb-NO" sz="1600" dirty="0"/>
              <a:t>Vi tror at fotballgleden og utviklingen blir best i trygge omgivelser der vi bryr om oss hverandre, kan senke skuldrene, det er lov å prøve og feile og vi verdsetter de enkelte sine sterke sider.</a:t>
            </a:r>
          </a:p>
          <a:p>
            <a:pPr marL="342900" indent="-342900" fontAlgn="t">
              <a:buAutoNum type="arabicPeriod"/>
            </a:pPr>
            <a:r>
              <a:rPr lang="nb-NO" sz="1600" dirty="0"/>
              <a:t>Et akademi skal være med å skape større glede ved fotball for barn uansett alder eller nivå og ha en positiv innvirkning i utviklingen av klubb, lag og enkeltspillere.</a:t>
            </a:r>
          </a:p>
          <a:p>
            <a:pPr marL="342900" indent="-342900" fontAlgn="t">
              <a:buAutoNum type="arabicPeriod"/>
            </a:pPr>
            <a:r>
              <a:rPr lang="nb-NO" sz="1600" dirty="0"/>
              <a:t>Det skal være høy kvalitet på trenerne.</a:t>
            </a:r>
          </a:p>
          <a:p>
            <a:pPr marL="342900" indent="-342900" fontAlgn="t">
              <a:buAutoNum type="arabicPeriod"/>
            </a:pPr>
            <a:r>
              <a:rPr lang="nb-NO" sz="1600" dirty="0">
                <a:effectLst/>
                <a:ea typeface="Times New Roman" panose="02020603050405020304" pitchFamily="18" charset="0"/>
              </a:rPr>
              <a:t>Klubben sørger for at akademitrening og lagstreninger ikke faller på samme dager.</a:t>
            </a:r>
          </a:p>
          <a:p>
            <a:pPr marL="342900" indent="-342900" fontAlgn="t">
              <a:buAutoNum type="arabicPeriod"/>
            </a:pPr>
            <a:r>
              <a:rPr lang="nb-NO" sz="1600" dirty="0">
                <a:ea typeface="Times New Roman" panose="02020603050405020304" pitchFamily="18" charset="0"/>
              </a:rPr>
              <a:t>Klubben vil også ved hjelp av akademiet arr. åpnedager for gutter og jenter og et par fotballskoler i løpet av året. </a:t>
            </a:r>
            <a:endParaRPr lang="nb-NO" sz="1600" dirty="0">
              <a:effectLst/>
              <a:ea typeface="Times New Roman" panose="02020603050405020304" pitchFamily="18" charset="0"/>
            </a:endParaRPr>
          </a:p>
        </p:txBody>
      </p:sp>
      <p:sp>
        <p:nvSpPr>
          <p:cNvPr id="5" name="TekstSylinder 4">
            <a:extLst>
              <a:ext uri="{FF2B5EF4-FFF2-40B4-BE49-F238E27FC236}">
                <a16:creationId xmlns:a16="http://schemas.microsoft.com/office/drawing/2014/main" id="{F06B6416-62E5-4A55-B093-D2CBFC83DCE3}"/>
              </a:ext>
            </a:extLst>
          </p:cNvPr>
          <p:cNvSpPr txBox="1"/>
          <p:nvPr/>
        </p:nvSpPr>
        <p:spPr>
          <a:xfrm>
            <a:off x="1819546" y="195398"/>
            <a:ext cx="7654835" cy="400110"/>
          </a:xfrm>
          <a:prstGeom prst="rect">
            <a:avLst/>
          </a:prstGeom>
          <a:solidFill>
            <a:srgbClr val="FF0000"/>
          </a:solidFill>
          <a:ln w="19050">
            <a:solidFill>
              <a:schemeClr val="tx1"/>
            </a:solidFill>
          </a:ln>
        </p:spPr>
        <p:txBody>
          <a:bodyPr wrap="square" rtlCol="0">
            <a:spAutoFit/>
          </a:bodyPr>
          <a:lstStyle/>
          <a:p>
            <a:pPr algn="ctr"/>
            <a:r>
              <a:rPr lang="nb-NO" sz="2000" b="1" dirty="0">
                <a:solidFill>
                  <a:schemeClr val="bg1"/>
                </a:solidFill>
                <a:latin typeface="Calibri" panose="020F0502020204030204" pitchFamily="34" charset="0"/>
                <a:cs typeface="Times New Roman" panose="02020603050405020304" pitchFamily="18" charset="0"/>
              </a:rPr>
              <a:t>Akademi i Fjellhamar FK</a:t>
            </a:r>
            <a:endParaRPr lang="nb-NO" sz="2000" dirty="0">
              <a:solidFill>
                <a:schemeClr val="bg1"/>
              </a:solidFill>
            </a:endParaRPr>
          </a:p>
        </p:txBody>
      </p:sp>
      <p:sp>
        <p:nvSpPr>
          <p:cNvPr id="2" name="Plassholder for lysbildenummer 1"/>
          <p:cNvSpPr>
            <a:spLocks noGrp="1"/>
          </p:cNvSpPr>
          <p:nvPr>
            <p:ph type="sldNum" sz="quarter" idx="12"/>
          </p:nvPr>
        </p:nvSpPr>
        <p:spPr/>
        <p:txBody>
          <a:bodyPr/>
          <a:lstStyle/>
          <a:p>
            <a:fld id="{4F5C4A27-82AD-4BA9-8FFB-CD11CD253D01}" type="slidenum">
              <a:rPr lang="nb-NO" smtClean="0"/>
              <a:t>31</a:t>
            </a:fld>
            <a:endParaRPr lang="nb-NO" dirty="0"/>
          </a:p>
        </p:txBody>
      </p:sp>
    </p:spTree>
    <p:extLst>
      <p:ext uri="{BB962C8B-B14F-4D97-AF65-F5344CB8AC3E}">
        <p14:creationId xmlns:p14="http://schemas.microsoft.com/office/powerpoint/2010/main" val="3967270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Sylinder 4"/>
          <p:cNvSpPr txBox="1"/>
          <p:nvPr/>
        </p:nvSpPr>
        <p:spPr>
          <a:xfrm>
            <a:off x="2184813" y="173025"/>
            <a:ext cx="7822374" cy="461665"/>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mj-lt"/>
                <a:ea typeface="Times New Roman" panose="02020603050405020304" pitchFamily="18" charset="0"/>
                <a:cs typeface="Times New Roman" panose="02020603050405020304" pitchFamily="18" charset="0"/>
              </a:rPr>
              <a:t>Retningslinjer for utvikling av fotballspillere i Fjellhamar FK</a:t>
            </a:r>
            <a:endParaRPr lang="nb-NO" sz="2400" dirty="0">
              <a:solidFill>
                <a:schemeClr val="bg1"/>
              </a:solidFill>
              <a:latin typeface="+mj-lt"/>
            </a:endParaRPr>
          </a:p>
        </p:txBody>
      </p:sp>
      <p:sp>
        <p:nvSpPr>
          <p:cNvPr id="3" name="Rektangel 2"/>
          <p:cNvSpPr/>
          <p:nvPr/>
        </p:nvSpPr>
        <p:spPr>
          <a:xfrm>
            <a:off x="2184813" y="965822"/>
            <a:ext cx="7822374" cy="5363007"/>
          </a:xfrm>
          <a:prstGeom prst="rect">
            <a:avLst/>
          </a:prstGeom>
        </p:spPr>
        <p:txBody>
          <a:bodyPr wrap="square">
            <a:spAutoFit/>
          </a:bodyPr>
          <a:lstStyle/>
          <a:p>
            <a:pPr>
              <a:spcBef>
                <a:spcPts val="500"/>
              </a:spcBef>
              <a:spcAft>
                <a:spcPts val="1000"/>
              </a:spcAft>
            </a:pPr>
            <a:r>
              <a:rPr lang="nb-NO" sz="1400" b="1" dirty="0">
                <a:latin typeface="Calibri" panose="020F0502020204030204" pitchFamily="34" charset="0"/>
                <a:ea typeface="Times New Roman" panose="02020603050405020304" pitchFamily="18" charset="0"/>
                <a:cs typeface="Times New Roman" panose="02020603050405020304" pitchFamily="18" charset="0"/>
              </a:rPr>
              <a:t>Fjellhamarmodellen presenteres på følgende måte: </a:t>
            </a:r>
          </a:p>
          <a:p>
            <a:pPr marL="285750" indent="-285750">
              <a:buFont typeface="Arial" panose="020B0604020202020204" pitchFamily="34" charset="0"/>
              <a:buChar char="•"/>
            </a:pPr>
            <a:r>
              <a:rPr lang="nb-NO" sz="1400" dirty="0"/>
              <a:t>Alle spillere innenfor årgangen trener på samme bane </a:t>
            </a:r>
          </a:p>
          <a:p>
            <a:pPr marL="285750" indent="-285750">
              <a:buFont typeface="Arial" panose="020B0604020202020204" pitchFamily="34" charset="0"/>
              <a:buChar char="•"/>
            </a:pPr>
            <a:r>
              <a:rPr lang="nb-NO" sz="1400" dirty="0"/>
              <a:t>Felles oppvarming </a:t>
            </a:r>
          </a:p>
          <a:p>
            <a:pPr marL="285750" indent="-285750">
              <a:buFont typeface="Arial" panose="020B0604020202020204" pitchFamily="34" charset="0"/>
              <a:buChar char="•"/>
            </a:pPr>
            <a:r>
              <a:rPr lang="nb-NO" sz="1400" dirty="0"/>
              <a:t>Vi kan differensiere på feltet etter 8 års alder. Fra 5 til 8 ønsker vi ikke differensiering. </a:t>
            </a:r>
            <a:r>
              <a:rPr lang="nb-NO" sz="1400" i="1" dirty="0"/>
              <a:t>Sær-tilfeller kan vurderes sammen med barnefotballansvarlig.   </a:t>
            </a:r>
          </a:p>
          <a:p>
            <a:pPr marL="285750" indent="-285750">
              <a:buFont typeface="Arial" panose="020B0604020202020204" pitchFamily="34" charset="0"/>
              <a:buChar char="•"/>
            </a:pPr>
            <a:r>
              <a:rPr lang="nb-NO" sz="1400" b="1" dirty="0"/>
              <a:t>Vi skal gi et godt tilbud til alle - uavhengig av nivå </a:t>
            </a:r>
          </a:p>
          <a:p>
            <a:pPr marL="285750" indent="-285750">
              <a:buFont typeface="Arial" panose="020B0604020202020204" pitchFamily="34" charset="0"/>
              <a:buChar char="•"/>
            </a:pPr>
            <a:r>
              <a:rPr lang="nb-NO" sz="1400" dirty="0"/>
              <a:t>Treningsleir for alle som ønsker å være med</a:t>
            </a:r>
          </a:p>
          <a:p>
            <a:pPr marL="285750" indent="-285750">
              <a:buFont typeface="Arial" panose="020B0604020202020204" pitchFamily="34" charset="0"/>
              <a:buChar char="•"/>
            </a:pPr>
            <a:r>
              <a:rPr lang="nb-NO" sz="1400" dirty="0"/>
              <a:t>Felles kleskode som inkludere alle</a:t>
            </a:r>
          </a:p>
          <a:p>
            <a:pPr marL="285750" indent="-285750">
              <a:buFont typeface="Arial" panose="020B0604020202020204" pitchFamily="34" charset="0"/>
              <a:buChar char="•"/>
            </a:pPr>
            <a:r>
              <a:rPr lang="nb-NO" sz="1400" dirty="0"/>
              <a:t>Fra ungdomsfotballene: selv om det er et lag 1 og 2 så er det årgangen som helhet som betyr noe.</a:t>
            </a:r>
          </a:p>
          <a:p>
            <a:pPr marL="285750" indent="-285750">
              <a:buFont typeface="Arial" panose="020B0604020202020204" pitchFamily="34" charset="0"/>
              <a:buChar char="•"/>
            </a:pPr>
            <a:r>
              <a:rPr lang="nb-NO" sz="1400" dirty="0"/>
              <a:t>Målet er å ha et stort og godt utviklingsmiljø for både gutter og jenter i klubben.</a:t>
            </a:r>
            <a:endParaRPr lang="nb-NO" sz="1400" b="1" dirty="0">
              <a:latin typeface="Calibri" panose="020F0502020204030204" pitchFamily="34" charset="0"/>
              <a:ea typeface="Times New Roman" panose="02020603050405020304" pitchFamily="18" charset="0"/>
              <a:cs typeface="Times New Roman" panose="02020603050405020304" pitchFamily="18" charset="0"/>
            </a:endParaRPr>
          </a:p>
          <a:p>
            <a:pPr>
              <a:spcBef>
                <a:spcPts val="500"/>
              </a:spcBef>
              <a:spcAft>
                <a:spcPts val="1000"/>
              </a:spcAft>
            </a:pPr>
            <a:r>
              <a:rPr lang="nb-NO" sz="1400" b="1" dirty="0">
                <a:latin typeface="Calibri" panose="020F0502020204030204" pitchFamily="34" charset="0"/>
                <a:ea typeface="Times New Roman" panose="02020603050405020304" pitchFamily="18" charset="0"/>
                <a:cs typeface="Times New Roman" panose="02020603050405020304" pitchFamily="18" charset="0"/>
              </a:rPr>
              <a:t>Sportsplanen</a:t>
            </a:r>
            <a:r>
              <a:rPr lang="nb-NO" sz="1400" dirty="0">
                <a:latin typeface="Calibri" panose="020F0502020204030204" pitchFamily="34" charset="0"/>
                <a:ea typeface="Times New Roman" panose="02020603050405020304" pitchFamily="18" charset="0"/>
                <a:cs typeface="Times New Roman" panose="02020603050405020304" pitchFamily="18" charset="0"/>
              </a:rPr>
              <a:t> danner grunnlag for all sportslig aktivitet i Fjellhamar FK og skal legge føringer for hvordan vi ønsker å fremstå som klubb og lag. </a:t>
            </a:r>
          </a:p>
          <a:p>
            <a:pPr>
              <a:spcBef>
                <a:spcPts val="500"/>
              </a:spcBef>
              <a:spcAft>
                <a:spcPts val="1000"/>
              </a:spcAft>
            </a:pPr>
            <a:r>
              <a:rPr lang="nb-NO" sz="1400" dirty="0">
                <a:latin typeface="Calibri" panose="020F0502020204030204" pitchFamily="34" charset="0"/>
                <a:ea typeface="Times New Roman" panose="02020603050405020304" pitchFamily="18" charset="0"/>
                <a:cs typeface="Times New Roman" panose="02020603050405020304" pitchFamily="18" charset="0"/>
              </a:rPr>
              <a:t>Alle trenere og ledere skal kjenne til klubbens sportsplan og de retningslinjer som er gjeldende for alle våre lag og spillere.</a:t>
            </a:r>
          </a:p>
          <a:p>
            <a:pPr>
              <a:spcBef>
                <a:spcPts val="500"/>
              </a:spcBef>
              <a:spcAft>
                <a:spcPts val="1000"/>
              </a:spcAft>
            </a:pPr>
            <a:r>
              <a:rPr lang="nb-NO" sz="1400" dirty="0">
                <a:latin typeface="Calibri" panose="020F0502020204030204" pitchFamily="34" charset="0"/>
                <a:ea typeface="Times New Roman" panose="02020603050405020304" pitchFamily="18" charset="0"/>
                <a:cs typeface="Times New Roman" panose="02020603050405020304" pitchFamily="18" charset="0"/>
              </a:rPr>
              <a:t>Husk at du som trener, spiller, lagleder og foreldre representerer ikke bare deg selv eller ditt lag , men du representere  hele Fjellhamar Fotballklubb. Dette gjelder både under trening og kamper. </a:t>
            </a:r>
          </a:p>
          <a:p>
            <a:pPr>
              <a:spcBef>
                <a:spcPts val="500"/>
              </a:spcBef>
              <a:spcAft>
                <a:spcPts val="1000"/>
              </a:spcAft>
            </a:pPr>
            <a:r>
              <a:rPr lang="nb-NO" sz="1400" dirty="0">
                <a:latin typeface="Calibri" panose="020F0502020204030204" pitchFamily="34" charset="0"/>
                <a:ea typeface="Times New Roman" panose="02020603050405020304" pitchFamily="18" charset="0"/>
                <a:cs typeface="Times New Roman" panose="02020603050405020304" pitchFamily="18" charset="0"/>
              </a:rPr>
              <a:t>Sportslig utvalg vil evaluere sportsplan i november hvert år og legge det frem for godkjenning i styret i desember årlig. Gjeldende plan er revidert i september 2024 og gjelder for perioden 2024-2026.</a:t>
            </a:r>
            <a:br>
              <a:rPr lang="nb-NO" sz="1400" dirty="0">
                <a:latin typeface="Calibri" panose="020F0502020204030204" pitchFamily="34" charset="0"/>
                <a:ea typeface="Times New Roman" panose="02020603050405020304" pitchFamily="18" charset="0"/>
                <a:cs typeface="Times New Roman" panose="02020603050405020304" pitchFamily="18" charset="0"/>
              </a:rPr>
            </a:br>
            <a:r>
              <a:rPr lang="nb-NO" sz="1400" dirty="0">
                <a:latin typeface="Calibri" panose="020F0502020204030204" pitchFamily="34" charset="0"/>
                <a:ea typeface="Times New Roman" panose="02020603050405020304" pitchFamily="18" charset="0"/>
                <a:cs typeface="Times New Roman" panose="02020603050405020304" pitchFamily="18" charset="0"/>
              </a:rPr>
              <a:t>Det er imidlertid en tanke om å ha en ny større gjennomgang av sportsplanen våren 2025.</a:t>
            </a:r>
          </a:p>
          <a:p>
            <a:pPr>
              <a:spcBef>
                <a:spcPts val="500"/>
              </a:spcBef>
              <a:spcAft>
                <a:spcPts val="1000"/>
              </a:spcAft>
            </a:pPr>
            <a:endParaRPr lang="nb-NO" sz="1400"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2" name="Picture 4" descr="Fjellhamar FK Logo [ Download - Logo - icon ]">
            <a:extLst>
              <a:ext uri="{FF2B5EF4-FFF2-40B4-BE49-F238E27FC236}">
                <a16:creationId xmlns:a16="http://schemas.microsoft.com/office/drawing/2014/main" id="{90D16DE4-A940-4550-AACC-17F9B8BF3B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61687" y="84860"/>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Fjellhamar FK Logo [ Download - Logo - icon ]">
            <a:extLst>
              <a:ext uri="{FF2B5EF4-FFF2-40B4-BE49-F238E27FC236}">
                <a16:creationId xmlns:a16="http://schemas.microsoft.com/office/drawing/2014/main" id="{2B83787F-D39E-43BB-BFFF-EC23956595E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92316" y="84860"/>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4" name="TekstSylinder 3">
            <a:extLst>
              <a:ext uri="{FF2B5EF4-FFF2-40B4-BE49-F238E27FC236}">
                <a16:creationId xmlns:a16="http://schemas.microsoft.com/office/drawing/2014/main" id="{3CA879A8-0541-4A42-8F49-6727BC02B50E}"/>
              </a:ext>
            </a:extLst>
          </p:cNvPr>
          <p:cNvSpPr txBox="1"/>
          <p:nvPr/>
        </p:nvSpPr>
        <p:spPr>
          <a:xfrm>
            <a:off x="2282115" y="5972867"/>
            <a:ext cx="1187088" cy="738664"/>
          </a:xfrm>
          <a:prstGeom prst="rect">
            <a:avLst/>
          </a:prstGeom>
          <a:noFill/>
        </p:spPr>
        <p:txBody>
          <a:bodyPr wrap="square" rtlCol="0">
            <a:spAutoFit/>
          </a:bodyPr>
          <a:lstStyle/>
          <a:p>
            <a:r>
              <a:rPr lang="nb-NO" sz="1400" dirty="0"/>
              <a:t>Styret</a:t>
            </a:r>
          </a:p>
          <a:p>
            <a:endParaRPr lang="nb-NO" sz="1400" dirty="0"/>
          </a:p>
          <a:p>
            <a:r>
              <a:rPr lang="nb-NO" sz="1400" dirty="0"/>
              <a:t>Fjellhamar FK</a:t>
            </a:r>
          </a:p>
        </p:txBody>
      </p:sp>
      <p:sp>
        <p:nvSpPr>
          <p:cNvPr id="6" name="TekstSylinder 5">
            <a:extLst>
              <a:ext uri="{FF2B5EF4-FFF2-40B4-BE49-F238E27FC236}">
                <a16:creationId xmlns:a16="http://schemas.microsoft.com/office/drawing/2014/main" id="{0A5A5792-8E62-466F-A02E-1E2D3FD8D7B1}"/>
              </a:ext>
            </a:extLst>
          </p:cNvPr>
          <p:cNvSpPr txBox="1"/>
          <p:nvPr/>
        </p:nvSpPr>
        <p:spPr>
          <a:xfrm>
            <a:off x="4222272" y="5953067"/>
            <a:ext cx="1329962" cy="738664"/>
          </a:xfrm>
          <a:prstGeom prst="rect">
            <a:avLst/>
          </a:prstGeom>
          <a:noFill/>
        </p:spPr>
        <p:txBody>
          <a:bodyPr wrap="square" rtlCol="0">
            <a:spAutoFit/>
          </a:bodyPr>
          <a:lstStyle/>
          <a:p>
            <a:r>
              <a:rPr lang="nb-NO" sz="1400" dirty="0"/>
              <a:t>Sportslig utvalg</a:t>
            </a:r>
          </a:p>
          <a:p>
            <a:endParaRPr lang="nb-NO" sz="1400" dirty="0"/>
          </a:p>
          <a:p>
            <a:r>
              <a:rPr lang="nb-NO" sz="1400" dirty="0"/>
              <a:t>Fjellhamar FK</a:t>
            </a:r>
          </a:p>
        </p:txBody>
      </p:sp>
      <p:sp>
        <p:nvSpPr>
          <p:cNvPr id="7" name="Plassholder for lysbildenummer 6"/>
          <p:cNvSpPr>
            <a:spLocks noGrp="1"/>
          </p:cNvSpPr>
          <p:nvPr>
            <p:ph type="sldNum" sz="quarter" idx="12"/>
          </p:nvPr>
        </p:nvSpPr>
        <p:spPr/>
        <p:txBody>
          <a:bodyPr/>
          <a:lstStyle/>
          <a:p>
            <a:fld id="{4F5C4A27-82AD-4BA9-8FFB-CD11CD253D01}" type="slidenum">
              <a:rPr lang="nb-NO" smtClean="0"/>
              <a:t>4</a:t>
            </a:fld>
            <a:endParaRPr lang="nb-NO" dirty="0"/>
          </a:p>
        </p:txBody>
      </p:sp>
    </p:spTree>
    <p:extLst>
      <p:ext uri="{BB962C8B-B14F-4D97-AF65-F5344CB8AC3E}">
        <p14:creationId xmlns:p14="http://schemas.microsoft.com/office/powerpoint/2010/main" val="4149586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Sylinder 7"/>
          <p:cNvSpPr txBox="1"/>
          <p:nvPr/>
        </p:nvSpPr>
        <p:spPr>
          <a:xfrm>
            <a:off x="2337162" y="138984"/>
            <a:ext cx="7563394" cy="461665"/>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r>
              <a:rPr lang="nb-NO" sz="2400" b="1" dirty="0">
                <a:solidFill>
                  <a:schemeClr val="bg1"/>
                </a:solidFill>
                <a:latin typeface="+mj-lt"/>
                <a:ea typeface="Times New Roman" panose="02020603050405020304" pitchFamily="18" charset="0"/>
                <a:cs typeface="Times New Roman" panose="02020603050405020304" pitchFamily="18" charset="0"/>
              </a:rPr>
              <a:t>Verdier og hovedmål</a:t>
            </a:r>
            <a:endParaRPr lang="nb-NO" sz="2400" dirty="0">
              <a:solidFill>
                <a:schemeClr val="bg1"/>
              </a:solidFill>
              <a:latin typeface="+mj-lt"/>
            </a:endParaRPr>
          </a:p>
        </p:txBody>
      </p:sp>
      <p:pic>
        <p:nvPicPr>
          <p:cNvPr id="2" name="Picture 4" descr="Fjellhamar FK Logo [ Download - Logo - icon ]">
            <a:extLst>
              <a:ext uri="{FF2B5EF4-FFF2-40B4-BE49-F238E27FC236}">
                <a16:creationId xmlns:a16="http://schemas.microsoft.com/office/drawing/2014/main" id="{2D22734C-613A-4478-8C6B-DFFD36D2EB7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6683" y="56512"/>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Fjellhamar FK Logo [ Download - Logo - icon ]">
            <a:extLst>
              <a:ext uri="{FF2B5EF4-FFF2-40B4-BE49-F238E27FC236}">
                <a16:creationId xmlns:a16="http://schemas.microsoft.com/office/drawing/2014/main" id="{75748756-8FED-4E6B-A023-8A7B77B23CB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91998" y="4763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19" name="Undertittel 8">
            <a:extLst>
              <a:ext uri="{FF2B5EF4-FFF2-40B4-BE49-F238E27FC236}">
                <a16:creationId xmlns:a16="http://schemas.microsoft.com/office/drawing/2014/main" id="{720DC17E-6BE9-443D-83C0-49545404C99E}"/>
              </a:ext>
            </a:extLst>
          </p:cNvPr>
          <p:cNvSpPr txBox="1">
            <a:spLocks/>
          </p:cNvSpPr>
          <p:nvPr/>
        </p:nvSpPr>
        <p:spPr bwMode="auto">
          <a:xfrm>
            <a:off x="1727176" y="4442014"/>
            <a:ext cx="8737648" cy="2152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457200" indent="-457200" eaLnBrk="0" hangingPunct="0">
              <a:defRPr sz="2400">
                <a:solidFill>
                  <a:schemeClr val="tx1"/>
                </a:solidFill>
                <a:latin typeface="Arial" charset="0"/>
                <a:ea typeface="ＭＳ Ｐゴシック" charset="0"/>
                <a:cs typeface="ＭＳ Ｐゴシック" charset="0"/>
              </a:defRPr>
            </a:lvl1pPr>
            <a:lvl2pPr marL="914400" indent="-45720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342900" indent="-342900">
              <a:spcBef>
                <a:spcPts val="500"/>
              </a:spcBef>
              <a:spcAft>
                <a:spcPts val="1000"/>
              </a:spcAft>
              <a:buAutoNum type="arabicPeriod"/>
            </a:pPr>
            <a:r>
              <a:rPr lang="nb-NO" sz="1800" b="1" dirty="0">
                <a:latin typeface="Calibri" panose="020F0502020204030204" pitchFamily="34" charset="0"/>
                <a:ea typeface="Times New Roman" panose="02020603050405020304" pitchFamily="18" charset="0"/>
                <a:cs typeface="Times New Roman" panose="02020603050405020304" pitchFamily="18" charset="0"/>
              </a:rPr>
              <a:t>Vi er en kvalitetsklubb og skal tilby gode aktivitetstilbud tilpasset alder, ferdigheter og ambisjoner til barn og ungdom som ønsker å spille fotball i Fjellhamar FK.</a:t>
            </a:r>
          </a:p>
          <a:p>
            <a:pPr marL="342900" indent="-342900">
              <a:spcBef>
                <a:spcPts val="500"/>
              </a:spcBef>
              <a:spcAft>
                <a:spcPts val="1000"/>
              </a:spcAft>
              <a:buAutoNum type="arabicPeriod"/>
            </a:pPr>
            <a:r>
              <a:rPr lang="nb-NO" sz="1800" b="1" dirty="0">
                <a:latin typeface="Calibri" panose="020F0502020204030204" pitchFamily="34" charset="0"/>
                <a:ea typeface="Times New Roman" panose="02020603050405020304" pitchFamily="18" charset="0"/>
                <a:cs typeface="Times New Roman" panose="02020603050405020304" pitchFamily="18" charset="0"/>
              </a:rPr>
              <a:t>Bidra til å utvikle det hele mennesket i henhold til NFF`s Fair Play program.</a:t>
            </a:r>
          </a:p>
          <a:p>
            <a:pPr marL="342900" indent="-342900">
              <a:spcBef>
                <a:spcPts val="500"/>
              </a:spcBef>
              <a:spcAft>
                <a:spcPts val="1000"/>
              </a:spcAft>
              <a:buAutoNum type="arabicPeriod"/>
            </a:pPr>
            <a:r>
              <a:rPr lang="nb-NO" sz="1800" b="1" dirty="0">
                <a:latin typeface="Calibri" panose="020F0502020204030204" pitchFamily="34" charset="0"/>
                <a:ea typeface="Times New Roman" panose="02020603050405020304" pitchFamily="18" charset="0"/>
                <a:cs typeface="Times New Roman" panose="02020603050405020304" pitchFamily="18" charset="0"/>
              </a:rPr>
              <a:t>Gjennom trivsel, utvikling og fotballglede vil vi oppnå sterk tilhørighet til lag og klubb.</a:t>
            </a:r>
          </a:p>
          <a:p>
            <a:pPr marL="342900" indent="-342900">
              <a:spcBef>
                <a:spcPts val="500"/>
              </a:spcBef>
              <a:spcAft>
                <a:spcPts val="1000"/>
              </a:spcAft>
              <a:buAutoNum type="arabicPeriod"/>
            </a:pPr>
            <a:r>
              <a:rPr lang="nb-NO" sz="18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I Fjellhamar FK skal gutter og jenter gis de samme mulighetene for utvikling.</a:t>
            </a:r>
          </a:p>
          <a:p>
            <a:pPr marL="342900" indent="-342900" defTabSz="685800" eaLnBrk="1" hangingPunct="1">
              <a:lnSpc>
                <a:spcPct val="90000"/>
              </a:lnSpc>
              <a:spcBef>
                <a:spcPct val="20000"/>
              </a:spcBef>
              <a:defRPr/>
            </a:pPr>
            <a:r>
              <a:rPr lang="nb-NO" sz="1800" b="1" dirty="0">
                <a:solidFill>
                  <a:prstClr val="black">
                    <a:lumMod val="95000"/>
                    <a:lumOff val="5000"/>
                  </a:prstClr>
                </a:solidFill>
                <a:latin typeface="Calibri" charset="0"/>
              </a:rPr>
              <a:t> </a:t>
            </a:r>
          </a:p>
          <a:p>
            <a:pPr marL="0" indent="0" defTabSz="685800" eaLnBrk="1" hangingPunct="1">
              <a:lnSpc>
                <a:spcPct val="90000"/>
              </a:lnSpc>
              <a:spcBef>
                <a:spcPct val="20000"/>
              </a:spcBef>
              <a:defRPr/>
            </a:pPr>
            <a:endParaRPr lang="nb-NO" sz="2250" b="1" dirty="0">
              <a:solidFill>
                <a:prstClr val="black">
                  <a:lumMod val="95000"/>
                  <a:lumOff val="5000"/>
                </a:prstClr>
              </a:solidFill>
              <a:latin typeface="Calibri" charset="0"/>
            </a:endParaRPr>
          </a:p>
          <a:p>
            <a:pPr marL="0" indent="0" defTabSz="685800" eaLnBrk="1" hangingPunct="1">
              <a:lnSpc>
                <a:spcPct val="90000"/>
              </a:lnSpc>
              <a:spcBef>
                <a:spcPct val="20000"/>
              </a:spcBef>
              <a:defRPr/>
            </a:pPr>
            <a:endParaRPr lang="nb-NO" sz="2250" dirty="0">
              <a:solidFill>
                <a:prstClr val="black">
                  <a:lumMod val="95000"/>
                  <a:lumOff val="5000"/>
                </a:prstClr>
              </a:solidFill>
              <a:latin typeface="Calibri" charset="0"/>
            </a:endParaRPr>
          </a:p>
        </p:txBody>
      </p:sp>
      <p:graphicFrame>
        <p:nvGraphicFramePr>
          <p:cNvPr id="14" name="Plassholder for innhold 1">
            <a:extLst>
              <a:ext uri="{FF2B5EF4-FFF2-40B4-BE49-F238E27FC236}">
                <a16:creationId xmlns:a16="http://schemas.microsoft.com/office/drawing/2014/main" id="{8A742929-FB64-47A0-8EC8-2F66BDC5091A}"/>
              </a:ext>
            </a:extLst>
          </p:cNvPr>
          <p:cNvGraphicFramePr>
            <a:graphicFrameLocks/>
          </p:cNvGraphicFramePr>
          <p:nvPr>
            <p:extLst>
              <p:ext uri="{D42A27DB-BD31-4B8C-83A1-F6EECF244321}">
                <p14:modId xmlns:p14="http://schemas.microsoft.com/office/powerpoint/2010/main" val="4131610306"/>
              </p:ext>
            </p:extLst>
          </p:nvPr>
        </p:nvGraphicFramePr>
        <p:xfrm>
          <a:off x="948906" y="778682"/>
          <a:ext cx="10619512" cy="3569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Plassholder for lysbildenummer 3"/>
          <p:cNvSpPr>
            <a:spLocks noGrp="1"/>
          </p:cNvSpPr>
          <p:nvPr>
            <p:ph type="sldNum" sz="quarter" idx="12"/>
          </p:nvPr>
        </p:nvSpPr>
        <p:spPr/>
        <p:txBody>
          <a:bodyPr/>
          <a:lstStyle/>
          <a:p>
            <a:fld id="{4F5C4A27-82AD-4BA9-8FFB-CD11CD253D01}" type="slidenum">
              <a:rPr lang="nb-NO" smtClean="0"/>
              <a:t>5</a:t>
            </a:fld>
            <a:endParaRPr lang="nb-NO" dirty="0"/>
          </a:p>
        </p:txBody>
      </p:sp>
    </p:spTree>
    <p:extLst>
      <p:ext uri="{BB962C8B-B14F-4D97-AF65-F5344CB8AC3E}">
        <p14:creationId xmlns:p14="http://schemas.microsoft.com/office/powerpoint/2010/main" val="667280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Sylinder 4"/>
          <p:cNvSpPr txBox="1"/>
          <p:nvPr/>
        </p:nvSpPr>
        <p:spPr>
          <a:xfrm>
            <a:off x="2337162" y="138984"/>
            <a:ext cx="7563394" cy="830997"/>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Fotball – Overordnede målsetninger</a:t>
            </a:r>
          </a:p>
          <a:p>
            <a:pPr algn="ctr"/>
            <a:r>
              <a:rPr lang="nb-NO" sz="2400" b="1" dirty="0"/>
              <a:t>Flest mulig – Lengst mulig – Best mulig</a:t>
            </a:r>
            <a:r>
              <a:rPr lang="nb-NO" sz="24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endParaRPr lang="nb-NO" sz="2400" dirty="0">
              <a:solidFill>
                <a:schemeClr val="bg1"/>
              </a:solidFill>
            </a:endParaRPr>
          </a:p>
        </p:txBody>
      </p:sp>
      <p:pic>
        <p:nvPicPr>
          <p:cNvPr id="2" name="Picture 4" descr="Fjellhamar FK Logo [ Download - Logo - icon ]">
            <a:extLst>
              <a:ext uri="{FF2B5EF4-FFF2-40B4-BE49-F238E27FC236}">
                <a16:creationId xmlns:a16="http://schemas.microsoft.com/office/drawing/2014/main" id="{90D16DE4-A940-4550-AACC-17F9B8BF3B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Fjellhamar FK Logo [ Download - Logo - icon ]">
            <a:extLst>
              <a:ext uri="{FF2B5EF4-FFF2-40B4-BE49-F238E27FC236}">
                <a16:creationId xmlns:a16="http://schemas.microsoft.com/office/drawing/2014/main" id="{2B83787F-D39E-43BB-BFFF-EC23956595E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84861"/>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4" name="Rektangel: avrundede hjørner 3">
            <a:extLst>
              <a:ext uri="{FF2B5EF4-FFF2-40B4-BE49-F238E27FC236}">
                <a16:creationId xmlns:a16="http://schemas.microsoft.com/office/drawing/2014/main" id="{AADE1281-CB00-4C37-92A4-9FB56090F561}"/>
              </a:ext>
            </a:extLst>
          </p:cNvPr>
          <p:cNvSpPr/>
          <p:nvPr/>
        </p:nvSpPr>
        <p:spPr>
          <a:xfrm>
            <a:off x="8029789" y="1543213"/>
            <a:ext cx="3204103" cy="192788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b-NO" sz="2000" b="1" dirty="0"/>
              <a:t>SENIORFOTBALL</a:t>
            </a:r>
          </a:p>
          <a:p>
            <a:pPr algn="ctr"/>
            <a:r>
              <a:rPr lang="nb-NO" sz="1400" b="1" u="sng" dirty="0">
                <a:solidFill>
                  <a:schemeClr val="tx1"/>
                </a:solidFill>
              </a:rPr>
              <a:t>Klubbens mål</a:t>
            </a:r>
            <a:br>
              <a:rPr lang="nb-NO" sz="1400" b="1" dirty="0"/>
            </a:br>
            <a:r>
              <a:rPr lang="nb-NO" sz="1400" b="1" dirty="0"/>
              <a:t>Fjellhamar FK skal i hovedsak bestå av lokale- og egenutviklede spillere.</a:t>
            </a:r>
          </a:p>
          <a:p>
            <a:pPr algn="ctr"/>
            <a:r>
              <a:rPr lang="nb-NO" sz="1400" b="1" dirty="0"/>
              <a:t>Det er viktig å gi unge spillere tillit og sjansen.</a:t>
            </a:r>
            <a:r>
              <a:rPr lang="nb-NO" sz="1400" b="1" dirty="0">
                <a:solidFill>
                  <a:schemeClr val="tx1"/>
                </a:solidFill>
              </a:rPr>
              <a:t> Lokal forankring</a:t>
            </a:r>
            <a:endParaRPr lang="nb-NO" sz="1400" b="1" dirty="0"/>
          </a:p>
        </p:txBody>
      </p:sp>
      <p:sp>
        <p:nvSpPr>
          <p:cNvPr id="7" name="Rektangel: avrundede hjørner 6">
            <a:extLst>
              <a:ext uri="{FF2B5EF4-FFF2-40B4-BE49-F238E27FC236}">
                <a16:creationId xmlns:a16="http://schemas.microsoft.com/office/drawing/2014/main" id="{24835E3E-A20B-40F6-8DCD-ADBD8D7ECA0E}"/>
              </a:ext>
            </a:extLst>
          </p:cNvPr>
          <p:cNvSpPr/>
          <p:nvPr/>
        </p:nvSpPr>
        <p:spPr>
          <a:xfrm>
            <a:off x="4423953" y="1543213"/>
            <a:ext cx="3274097" cy="192788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b-NO" sz="2000" b="1" dirty="0"/>
              <a:t>UNGDOMSFOTBALL</a:t>
            </a:r>
          </a:p>
          <a:p>
            <a:pPr algn="ctr"/>
            <a:r>
              <a:rPr lang="nb-NO" sz="1400" b="1" u="sng" dirty="0">
                <a:solidFill>
                  <a:schemeClr val="tx1"/>
                </a:solidFill>
              </a:rPr>
              <a:t>Klubbens mål</a:t>
            </a:r>
            <a:br>
              <a:rPr lang="nb-NO" sz="1400" b="1" dirty="0"/>
            </a:br>
            <a:r>
              <a:rPr lang="nb-NO" sz="1400" b="1" dirty="0"/>
              <a:t>Målet er å ha et stort og godt utviklingsmiljø for både gutter og jenter i klubben. </a:t>
            </a:r>
            <a:r>
              <a:rPr lang="nb-NO" sz="1400" b="1" dirty="0">
                <a:solidFill>
                  <a:schemeClr val="bg1"/>
                </a:solidFill>
              </a:rPr>
              <a:t>S</a:t>
            </a:r>
            <a:r>
              <a:rPr lang="nb-NO" sz="1400" b="1" dirty="0">
                <a:solidFill>
                  <a:schemeClr val="bg1"/>
                </a:solidFill>
                <a:effectLst/>
                <a:ea typeface="Times New Roman" panose="02020603050405020304" pitchFamily="18" charset="0"/>
              </a:rPr>
              <a:t>kal organiseres og være tilrettelagt for fotballglede og spillerutvikling</a:t>
            </a:r>
            <a:endParaRPr lang="nb-NO" sz="1600" b="1" dirty="0">
              <a:solidFill>
                <a:schemeClr val="bg1"/>
              </a:solidFill>
            </a:endParaRPr>
          </a:p>
        </p:txBody>
      </p:sp>
      <p:sp>
        <p:nvSpPr>
          <p:cNvPr id="11" name="Rektangel: avrundede hjørner 10">
            <a:extLst>
              <a:ext uri="{FF2B5EF4-FFF2-40B4-BE49-F238E27FC236}">
                <a16:creationId xmlns:a16="http://schemas.microsoft.com/office/drawing/2014/main" id="{2BE5880B-BB6D-4E5A-B952-B9FC437BE67F}"/>
              </a:ext>
            </a:extLst>
          </p:cNvPr>
          <p:cNvSpPr/>
          <p:nvPr/>
        </p:nvSpPr>
        <p:spPr>
          <a:xfrm>
            <a:off x="888113" y="1509071"/>
            <a:ext cx="3274097" cy="192788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b-NO" sz="2000" b="1" dirty="0"/>
              <a:t>BARNEFOTBALL</a:t>
            </a:r>
          </a:p>
          <a:p>
            <a:pPr algn="ctr"/>
            <a:r>
              <a:rPr lang="nb-NO" sz="1400" b="1" u="sng" dirty="0">
                <a:solidFill>
                  <a:schemeClr val="tx1"/>
                </a:solidFill>
              </a:rPr>
              <a:t>Klubbens mål </a:t>
            </a:r>
          </a:p>
          <a:p>
            <a:pPr algn="ctr"/>
            <a:r>
              <a:rPr lang="nb-NO" sz="1400" b="1" dirty="0"/>
              <a:t>Gi alle spillerne en god fotballopplevelse preget av trygghet, mestring, trivsel og mulighet til sportslig og menneskelig utvikling.</a:t>
            </a:r>
          </a:p>
          <a:p>
            <a:pPr algn="ctr"/>
            <a:endParaRPr lang="nb-NO" sz="1400" b="1" dirty="0"/>
          </a:p>
        </p:txBody>
      </p:sp>
      <p:sp>
        <p:nvSpPr>
          <p:cNvPr id="3" name="Plassholder for lysbildenummer 2"/>
          <p:cNvSpPr>
            <a:spLocks noGrp="1"/>
          </p:cNvSpPr>
          <p:nvPr>
            <p:ph type="sldNum" sz="quarter" idx="12"/>
          </p:nvPr>
        </p:nvSpPr>
        <p:spPr/>
        <p:txBody>
          <a:bodyPr/>
          <a:lstStyle/>
          <a:p>
            <a:fld id="{4F5C4A27-82AD-4BA9-8FFB-CD11CD253D01}" type="slidenum">
              <a:rPr lang="nb-NO" smtClean="0"/>
              <a:t>6</a:t>
            </a:fld>
            <a:endParaRPr lang="nb-NO" dirty="0"/>
          </a:p>
        </p:txBody>
      </p:sp>
      <p:sp>
        <p:nvSpPr>
          <p:cNvPr id="8" name="Rektangel 7"/>
          <p:cNvSpPr/>
          <p:nvPr/>
        </p:nvSpPr>
        <p:spPr>
          <a:xfrm>
            <a:off x="888111" y="3790322"/>
            <a:ext cx="10345779" cy="2970044"/>
          </a:xfrm>
          <a:prstGeom prst="rect">
            <a:avLst/>
          </a:prstGeom>
        </p:spPr>
        <p:txBody>
          <a:bodyPr wrap="square">
            <a:spAutoFit/>
          </a:bodyPr>
          <a:lstStyle/>
          <a:p>
            <a:pPr>
              <a:spcBef>
                <a:spcPts val="500"/>
              </a:spcBef>
              <a:spcAft>
                <a:spcPts val="1000"/>
              </a:spcAft>
            </a:pPr>
            <a:r>
              <a:rPr lang="nb-NO" b="1" dirty="0">
                <a:latin typeface="Calibri" panose="020F0502020204030204" pitchFamily="34" charset="0"/>
                <a:ea typeface="Times New Roman" panose="02020603050405020304" pitchFamily="18" charset="0"/>
                <a:cs typeface="Times New Roman" panose="02020603050405020304" pitchFamily="18" charset="0"/>
              </a:rPr>
              <a:t>Barnefotballen </a:t>
            </a:r>
            <a:r>
              <a:rPr lang="nb-NO" dirty="0">
                <a:ea typeface="Times New Roman" panose="02020603050405020304" pitchFamily="18" charset="0"/>
              </a:rPr>
              <a:t>I Fjellhamar FK skal vi være utviklingsorientert og </a:t>
            </a:r>
            <a:r>
              <a:rPr lang="nb-NO" b="1" i="1" dirty="0">
                <a:solidFill>
                  <a:srgbClr val="FF0000"/>
                </a:solidFill>
                <a:ea typeface="Times New Roman" panose="02020603050405020304" pitchFamily="18" charset="0"/>
              </a:rPr>
              <a:t>ikke resultatorientert</a:t>
            </a:r>
            <a:r>
              <a:rPr lang="nb-NO" dirty="0">
                <a:solidFill>
                  <a:srgbClr val="FF0000"/>
                </a:solidFill>
                <a:ea typeface="Times New Roman" panose="02020603050405020304" pitchFamily="18" charset="0"/>
              </a:rPr>
              <a:t>. </a:t>
            </a:r>
            <a:r>
              <a:rPr lang="nb-NO" dirty="0">
                <a:ea typeface="Times New Roman" panose="02020603050405020304" pitchFamily="18" charset="0"/>
              </a:rPr>
              <a:t>Vi skal legge vekt på utvikling av gode basisferdigheter. Fjellhamar FK er en breddeklubb for alle som synes fotball er gøy. Samtidig skal klubben legge forholdene til rette for å utvikle gode fotballspillere.</a:t>
            </a:r>
          </a:p>
          <a:p>
            <a:pPr>
              <a:spcBef>
                <a:spcPts val="500"/>
              </a:spcBef>
              <a:spcAft>
                <a:spcPts val="1000"/>
              </a:spcAft>
            </a:pPr>
            <a:r>
              <a:rPr lang="nb-NO" b="1" dirty="0">
                <a:latin typeface="Calibri" panose="020F0502020204030204" pitchFamily="34" charset="0"/>
                <a:ea typeface="Times New Roman" panose="02020603050405020304" pitchFamily="18" charset="0"/>
                <a:cs typeface="Times New Roman" panose="02020603050405020304" pitchFamily="18" charset="0"/>
              </a:rPr>
              <a:t>Fra ungdomsfotballen </a:t>
            </a:r>
            <a:r>
              <a:rPr lang="nb-NO" dirty="0">
                <a:latin typeface="Calibri" panose="020F0502020204030204" pitchFamily="34" charset="0"/>
                <a:ea typeface="Times New Roman" panose="02020603050405020304" pitchFamily="18" charset="0"/>
                <a:cs typeface="Times New Roman" panose="02020603050405020304" pitchFamily="18" charset="0"/>
              </a:rPr>
              <a:t>har vi som prinsipp at vi skal spille på det nivå årgangen mestrer. Det er lagets hovedtrener, sammen med sportslig utvalg, som fatter denne beslutningen i god tid før en ny sesong starter. Som utviklings klubb har vi som mål å ha kretslagsspiller(e) i hver årgang for både gutter og jenter.</a:t>
            </a:r>
          </a:p>
          <a:p>
            <a:pPr>
              <a:spcBef>
                <a:spcPts val="500"/>
              </a:spcBef>
              <a:spcAft>
                <a:spcPts val="1000"/>
              </a:spcAft>
            </a:pPr>
            <a:r>
              <a:rPr lang="nb-NO" b="1" dirty="0">
                <a:latin typeface="Calibri" panose="020F0502020204030204" pitchFamily="34" charset="0"/>
                <a:ea typeface="Times New Roman" panose="02020603050405020304" pitchFamily="18" charset="0"/>
                <a:cs typeface="Times New Roman" panose="02020603050405020304" pitchFamily="18" charset="0"/>
              </a:rPr>
              <a:t>Seniorfotballen </a:t>
            </a:r>
            <a:r>
              <a:rPr lang="nb-NO" dirty="0">
                <a:latin typeface="Calibri" panose="020F0502020204030204" pitchFamily="34" charset="0"/>
                <a:ea typeface="Times New Roman" panose="02020603050405020304" pitchFamily="18" charset="0"/>
                <a:cs typeface="Times New Roman" panose="02020603050405020304" pitchFamily="18" charset="0"/>
              </a:rPr>
              <a:t>skal drives av ut i fra sunne prinsipper uten betalte spillere og med spillere med lokal tilhørighet. A-lag herrer skal være et godt 4. div lag med mulighet for 3. div-spill. A-lag kvinner skal også være et godt 4.divisjonslag med muligheter for spill i 3.divisjon.</a:t>
            </a:r>
          </a:p>
        </p:txBody>
      </p:sp>
    </p:spTree>
    <p:extLst>
      <p:ext uri="{BB962C8B-B14F-4D97-AF65-F5344CB8AC3E}">
        <p14:creationId xmlns:p14="http://schemas.microsoft.com/office/powerpoint/2010/main" val="2222003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Sylinder 4"/>
          <p:cNvSpPr txBox="1"/>
          <p:nvPr/>
        </p:nvSpPr>
        <p:spPr>
          <a:xfrm>
            <a:off x="2337162" y="138984"/>
            <a:ext cx="7563394" cy="461665"/>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Målsetning: Barnefotballen </a:t>
            </a:r>
            <a:endParaRPr lang="nb-NO" sz="2400" dirty="0">
              <a:solidFill>
                <a:schemeClr val="bg1"/>
              </a:solidFill>
            </a:endParaRPr>
          </a:p>
        </p:txBody>
      </p:sp>
      <p:sp>
        <p:nvSpPr>
          <p:cNvPr id="3" name="Rektangel 2"/>
          <p:cNvSpPr/>
          <p:nvPr/>
        </p:nvSpPr>
        <p:spPr>
          <a:xfrm>
            <a:off x="2337162" y="1259316"/>
            <a:ext cx="7534004" cy="6093976"/>
          </a:xfrm>
          <a:prstGeom prst="rect">
            <a:avLst/>
          </a:prstGeom>
        </p:spPr>
        <p:txBody>
          <a:bodyPr wrap="square">
            <a:spAutoFit/>
          </a:bodyPr>
          <a:lstStyle/>
          <a:p>
            <a:pPr>
              <a:spcBef>
                <a:spcPts val="500"/>
              </a:spcBef>
              <a:spcAft>
                <a:spcPts val="1000"/>
              </a:spcAft>
            </a:pPr>
            <a:r>
              <a:rPr lang="nb-NO" sz="1600" b="1" dirty="0">
                <a:latin typeface="Calibri" panose="020F0502020204030204" pitchFamily="34" charset="0"/>
                <a:ea typeface="Times New Roman" panose="02020603050405020304" pitchFamily="18" charset="0"/>
                <a:cs typeface="Times New Roman" panose="02020603050405020304" pitchFamily="18" charset="0"/>
              </a:rPr>
              <a:t>Fjellhamar FK’s hovedmål for barnefotballen:</a:t>
            </a:r>
          </a:p>
          <a:p>
            <a:r>
              <a:rPr lang="nb-NO" sz="1600" b="1" dirty="0"/>
              <a:t>Gi alle spillerne en god fotballopplevelse preget av trygghet, mestring, trivsel og mulighet til sportslig og menneskelig utvikling.</a:t>
            </a:r>
          </a:p>
          <a:p>
            <a:endParaRPr lang="nb-NO" sz="1600" b="1" dirty="0"/>
          </a:p>
          <a:p>
            <a:r>
              <a:rPr lang="nb-NO" sz="1400" dirty="0">
                <a:effectLst/>
                <a:ea typeface="Times New Roman" panose="02020603050405020304" pitchFamily="18" charset="0"/>
              </a:rPr>
              <a:t>Fjellhamar FK er en viktig aktør i nærmiljøet og skal derfor arbeide aktivt for:</a:t>
            </a:r>
          </a:p>
          <a:p>
            <a:r>
              <a:rPr lang="nb-NO" sz="1400" dirty="0">
                <a:effectLst/>
                <a:ea typeface="Times New Roman" panose="02020603050405020304" pitchFamily="18" charset="0"/>
              </a:rPr>
              <a:t> </a:t>
            </a:r>
          </a:p>
          <a:p>
            <a:pPr marL="342900" lvl="0" indent="-342900">
              <a:buFont typeface="+mj-lt"/>
              <a:buAutoNum type="arabicPeriod"/>
              <a:tabLst>
                <a:tab pos="457200" algn="l"/>
              </a:tabLst>
            </a:pPr>
            <a:r>
              <a:rPr lang="nb-NO" sz="1400" dirty="0">
                <a:effectLst/>
                <a:ea typeface="Times New Roman" panose="02020603050405020304" pitchFamily="18" charset="0"/>
              </a:rPr>
              <a:t>Å utvikle et trygt og godt nærmiljø.</a:t>
            </a:r>
          </a:p>
          <a:p>
            <a:pPr marL="342900" lvl="0" indent="-342900">
              <a:buFont typeface="+mj-lt"/>
              <a:buAutoNum type="arabicPeriod"/>
              <a:tabLst>
                <a:tab pos="457200" algn="l"/>
              </a:tabLst>
            </a:pPr>
            <a:endParaRPr lang="nb-NO" sz="1400" dirty="0">
              <a:effectLst/>
              <a:ea typeface="Times New Roman" panose="02020603050405020304" pitchFamily="18" charset="0"/>
            </a:endParaRPr>
          </a:p>
          <a:p>
            <a:pPr marL="342900" lvl="0" indent="-342900">
              <a:buFont typeface="+mj-lt"/>
              <a:buAutoNum type="arabicPeriod"/>
              <a:tabLst>
                <a:tab pos="457200" algn="l"/>
              </a:tabLst>
            </a:pPr>
            <a:r>
              <a:rPr lang="nb-NO" sz="1400" dirty="0">
                <a:effectLst/>
                <a:ea typeface="Times New Roman" panose="02020603050405020304" pitchFamily="18" charset="0"/>
              </a:rPr>
              <a:t>Å gi barn og unge sunne holdninger til trening, fritidsaktiviteter og samarbeid med andre.</a:t>
            </a:r>
          </a:p>
          <a:p>
            <a:pPr marL="342900" lvl="0" indent="-342900">
              <a:buFont typeface="+mj-lt"/>
              <a:buAutoNum type="arabicPeriod"/>
              <a:tabLst>
                <a:tab pos="457200" algn="l"/>
              </a:tabLst>
            </a:pPr>
            <a:endParaRPr lang="nb-NO" sz="1050" dirty="0">
              <a:effectLst/>
              <a:ea typeface="Times New Roman" panose="02020603050405020304" pitchFamily="18" charset="0"/>
            </a:endParaRPr>
          </a:p>
          <a:p>
            <a:pPr marL="342900" lvl="0" indent="-342900">
              <a:buFont typeface="+mj-lt"/>
              <a:buAutoNum type="arabicPeriod"/>
              <a:tabLst>
                <a:tab pos="457200" algn="l"/>
              </a:tabLst>
            </a:pPr>
            <a:r>
              <a:rPr lang="nb-NO" sz="1400" dirty="0">
                <a:effectLst/>
                <a:ea typeface="Times New Roman" panose="02020603050405020304" pitchFamily="18" charset="0"/>
              </a:rPr>
              <a:t>Å utvikle positive relasjoner mellom barn, unge og voksne som arbeider aktivt for klubben og nærmiljøet.</a:t>
            </a:r>
          </a:p>
          <a:p>
            <a:pPr marL="342900" lvl="0" indent="-342900">
              <a:buFont typeface="+mj-lt"/>
              <a:buAutoNum type="arabicPeriod"/>
              <a:tabLst>
                <a:tab pos="457200" algn="l"/>
              </a:tabLst>
            </a:pPr>
            <a:endParaRPr lang="nb-NO" sz="1050" dirty="0">
              <a:effectLst/>
              <a:ea typeface="Times New Roman" panose="02020603050405020304" pitchFamily="18" charset="0"/>
            </a:endParaRPr>
          </a:p>
          <a:p>
            <a:pPr marL="342900" lvl="0" indent="-342900">
              <a:buFont typeface="+mj-lt"/>
              <a:buAutoNum type="arabicPeriod"/>
              <a:tabLst>
                <a:tab pos="457200" algn="l"/>
              </a:tabLst>
            </a:pPr>
            <a:r>
              <a:rPr lang="nb-NO" sz="1400" dirty="0">
                <a:effectLst/>
                <a:ea typeface="Times New Roman" panose="02020603050405020304" pitchFamily="18" charset="0"/>
              </a:rPr>
              <a:t>Å bidra til at klubben blir en viktig faktor for den enkeltes personlige utvikling.</a:t>
            </a:r>
            <a:br>
              <a:rPr lang="nb-NO" sz="1400" dirty="0">
                <a:effectLst/>
                <a:ea typeface="Times New Roman" panose="02020603050405020304" pitchFamily="18" charset="0"/>
              </a:rPr>
            </a:br>
            <a:endParaRPr lang="nb-NO" sz="1050" dirty="0">
              <a:effectLst/>
              <a:ea typeface="Times New Roman" panose="02020603050405020304" pitchFamily="18" charset="0"/>
            </a:endParaRPr>
          </a:p>
          <a:p>
            <a:pPr marL="342900" indent="-342900">
              <a:buAutoNum type="arabicPeriod"/>
            </a:pPr>
            <a:r>
              <a:rPr lang="nb-NO" sz="1400" dirty="0">
                <a:ea typeface="Times New Roman" panose="02020603050405020304" pitchFamily="18" charset="0"/>
                <a:cs typeface="Times New Roman" panose="02020603050405020304" pitchFamily="18" charset="0"/>
              </a:rPr>
              <a:t>Gi alle spillerne en god fotballopplevelse preget av trygghet, mestring og trivsel gjennom både og kamp.</a:t>
            </a:r>
          </a:p>
          <a:p>
            <a:pPr marL="342900" indent="-342900">
              <a:buAutoNum type="arabicPeriod"/>
            </a:pPr>
            <a:endParaRPr lang="nb-NO" sz="1050" dirty="0">
              <a:ea typeface="Times New Roman" panose="02020603050405020304" pitchFamily="18" charset="0"/>
              <a:cs typeface="Times New Roman" panose="02020603050405020304" pitchFamily="18" charset="0"/>
            </a:endParaRPr>
          </a:p>
          <a:p>
            <a:pPr marL="342900" indent="-342900">
              <a:buAutoNum type="arabicPeriod"/>
            </a:pPr>
            <a:r>
              <a:rPr lang="nb-NO" sz="1400" dirty="0">
                <a:ea typeface="Times New Roman" panose="02020603050405020304" pitchFamily="18" charset="0"/>
                <a:cs typeface="Times New Roman" panose="02020603050405020304" pitchFamily="18" charset="0"/>
              </a:rPr>
              <a:t>Treningsmålsetning om 40 guttespillere og 25 jentespillere i hver årgang.</a:t>
            </a:r>
          </a:p>
          <a:p>
            <a:pPr marL="342900" indent="-342900">
              <a:buAutoNum type="arabicPeriod"/>
            </a:pPr>
            <a:endParaRPr lang="nb-NO" sz="1050" dirty="0">
              <a:ea typeface="Times New Roman" panose="02020603050405020304" pitchFamily="18" charset="0"/>
              <a:cs typeface="Times New Roman" panose="02020603050405020304" pitchFamily="18" charset="0"/>
            </a:endParaRPr>
          </a:p>
          <a:p>
            <a:pPr marL="342900" indent="-342900">
              <a:buAutoNum type="arabicPeriod"/>
            </a:pPr>
            <a:r>
              <a:rPr lang="nb-NO" sz="1400" dirty="0">
                <a:effectLst/>
                <a:ea typeface="Times New Roman" panose="02020603050405020304" pitchFamily="18" charset="0"/>
              </a:rPr>
              <a:t>I Fjellhamar FK skal vi være utviklingsorientert og </a:t>
            </a:r>
            <a:r>
              <a:rPr lang="nb-NO" sz="1400" b="1" i="1" dirty="0">
                <a:solidFill>
                  <a:srgbClr val="FF0000"/>
                </a:solidFill>
                <a:effectLst/>
                <a:ea typeface="Times New Roman" panose="02020603050405020304" pitchFamily="18" charset="0"/>
              </a:rPr>
              <a:t>ikke resultatorientert</a:t>
            </a:r>
            <a:r>
              <a:rPr lang="nb-NO" sz="1400" dirty="0">
                <a:solidFill>
                  <a:srgbClr val="FF0000"/>
                </a:solidFill>
                <a:effectLst/>
                <a:ea typeface="Times New Roman" panose="02020603050405020304" pitchFamily="18" charset="0"/>
              </a:rPr>
              <a:t>. </a:t>
            </a:r>
            <a:r>
              <a:rPr lang="nb-NO" sz="1400" dirty="0">
                <a:effectLst/>
                <a:ea typeface="Times New Roman" panose="02020603050405020304" pitchFamily="18" charset="0"/>
              </a:rPr>
              <a:t>Vi skal legge vekt på utvikling av gode basisferdigheter. Fjellhamar FK er en breddeklubb for alle som synes fotball er gøy. Samtidig skal klubben legge forholdene til rette for å utvikle gode fotballspillere.</a:t>
            </a:r>
          </a:p>
          <a:p>
            <a:pPr marL="342900" indent="-342900">
              <a:buAutoNum type="arabicPeriod"/>
            </a:pPr>
            <a:endParaRPr lang="nb-NO" sz="1050" dirty="0">
              <a:ea typeface="Times New Roman" panose="02020603050405020304" pitchFamily="18" charset="0"/>
            </a:endParaRPr>
          </a:p>
          <a:p>
            <a:pPr marL="342900" indent="-342900">
              <a:buAutoNum type="arabicPeriod"/>
            </a:pPr>
            <a:r>
              <a:rPr lang="nb-NO" sz="1400" dirty="0">
                <a:ea typeface="Times New Roman" panose="02020603050405020304" pitchFamily="18" charset="0"/>
                <a:cs typeface="Times New Roman" panose="02020603050405020304" pitchFamily="18" charset="0"/>
              </a:rPr>
              <a:t>Bidra til å utvikle det hele mennesket i henhold til NFF’s Fair Play program.</a:t>
            </a:r>
          </a:p>
          <a:p>
            <a:pPr>
              <a:spcBef>
                <a:spcPts val="500"/>
              </a:spcBef>
              <a:spcAft>
                <a:spcPts val="1000"/>
              </a:spcAft>
            </a:pPr>
            <a:endParaRPr lang="nb-NO" sz="1400" dirty="0">
              <a:latin typeface="Calibri" panose="020F0502020204030204" pitchFamily="34" charset="0"/>
              <a:ea typeface="Times New Roman" panose="02020603050405020304" pitchFamily="18" charset="0"/>
              <a:cs typeface="Times New Roman" panose="02020603050405020304" pitchFamily="18" charset="0"/>
            </a:endParaRPr>
          </a:p>
          <a:p>
            <a:pPr>
              <a:spcBef>
                <a:spcPts val="500"/>
              </a:spcBef>
              <a:spcAft>
                <a:spcPts val="1000"/>
              </a:spcAft>
            </a:pPr>
            <a:endParaRPr lang="nb-NO" sz="1400"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2" name="Picture 4" descr="Fjellhamar FK Logo [ Download - Logo - icon ]">
            <a:extLst>
              <a:ext uri="{FF2B5EF4-FFF2-40B4-BE49-F238E27FC236}">
                <a16:creationId xmlns:a16="http://schemas.microsoft.com/office/drawing/2014/main" id="{90D16DE4-A940-4550-AACC-17F9B8BF3B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Fjellhamar FK Logo [ Download - Logo - icon ]">
            <a:extLst>
              <a:ext uri="{FF2B5EF4-FFF2-40B4-BE49-F238E27FC236}">
                <a16:creationId xmlns:a16="http://schemas.microsoft.com/office/drawing/2014/main" id="{2B83787F-D39E-43BB-BFFF-EC23956595E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4" name="Plassholder for lysbildenummer 3"/>
          <p:cNvSpPr>
            <a:spLocks noGrp="1"/>
          </p:cNvSpPr>
          <p:nvPr>
            <p:ph type="sldNum" sz="quarter" idx="12"/>
          </p:nvPr>
        </p:nvSpPr>
        <p:spPr/>
        <p:txBody>
          <a:bodyPr/>
          <a:lstStyle/>
          <a:p>
            <a:fld id="{4F5C4A27-82AD-4BA9-8FFB-CD11CD253D01}" type="slidenum">
              <a:rPr lang="nb-NO" smtClean="0"/>
              <a:t>7</a:t>
            </a:fld>
            <a:endParaRPr lang="nb-NO" dirty="0"/>
          </a:p>
        </p:txBody>
      </p:sp>
    </p:spTree>
    <p:extLst>
      <p:ext uri="{BB962C8B-B14F-4D97-AF65-F5344CB8AC3E}">
        <p14:creationId xmlns:p14="http://schemas.microsoft.com/office/powerpoint/2010/main" val="779187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Sylinder 4"/>
          <p:cNvSpPr txBox="1"/>
          <p:nvPr/>
        </p:nvSpPr>
        <p:spPr>
          <a:xfrm>
            <a:off x="2337162" y="138984"/>
            <a:ext cx="7563394" cy="461665"/>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Målsetning: Ungdomsfotballen </a:t>
            </a:r>
            <a:endParaRPr lang="nb-NO" sz="2400" dirty="0">
              <a:solidFill>
                <a:schemeClr val="bg1"/>
              </a:solidFill>
            </a:endParaRPr>
          </a:p>
        </p:txBody>
      </p:sp>
      <p:sp>
        <p:nvSpPr>
          <p:cNvPr id="3" name="Rektangel 2"/>
          <p:cNvSpPr/>
          <p:nvPr/>
        </p:nvSpPr>
        <p:spPr>
          <a:xfrm>
            <a:off x="2138753" y="1285196"/>
            <a:ext cx="8281851" cy="4547399"/>
          </a:xfrm>
          <a:prstGeom prst="rect">
            <a:avLst/>
          </a:prstGeom>
        </p:spPr>
        <p:txBody>
          <a:bodyPr wrap="square">
            <a:spAutoFit/>
          </a:bodyPr>
          <a:lstStyle/>
          <a:p>
            <a:pPr>
              <a:spcBef>
                <a:spcPts val="500"/>
              </a:spcBef>
              <a:spcAft>
                <a:spcPts val="1000"/>
              </a:spcAft>
            </a:pPr>
            <a:r>
              <a:rPr lang="nb-NO" sz="1600" b="1" dirty="0">
                <a:latin typeface="Calibri" panose="020F0502020204030204" pitchFamily="34" charset="0"/>
                <a:ea typeface="Times New Roman" panose="02020603050405020304" pitchFamily="18" charset="0"/>
                <a:cs typeface="Times New Roman" panose="02020603050405020304" pitchFamily="18" charset="0"/>
              </a:rPr>
              <a:t>Fjellhamar FK’s hovedmål for ungdomsfotballen:</a:t>
            </a:r>
          </a:p>
          <a:p>
            <a:pPr>
              <a:spcBef>
                <a:spcPts val="500"/>
              </a:spcBef>
              <a:spcAft>
                <a:spcPts val="1000"/>
              </a:spcAft>
            </a:pPr>
            <a:r>
              <a:rPr lang="nb-NO" sz="1600" b="1" dirty="0"/>
              <a:t>Målet er å ha et stort og godt utviklingsmiljø for både gutter og jenter i klubben. </a:t>
            </a:r>
            <a:r>
              <a:rPr lang="nb-NO" sz="1600" b="1" dirty="0">
                <a:solidFill>
                  <a:schemeClr val="bg1"/>
                </a:solidFill>
              </a:rPr>
              <a:t>S</a:t>
            </a:r>
            <a:r>
              <a:rPr lang="nb-NO" sz="1600" b="1" dirty="0">
                <a:solidFill>
                  <a:schemeClr val="bg1"/>
                </a:solidFill>
                <a:ea typeface="Times New Roman" panose="02020603050405020304" pitchFamily="18" charset="0"/>
              </a:rPr>
              <a:t>kal organiseres og være tilrettelagt for fotballglede og spillerutvikling</a:t>
            </a:r>
            <a:endParaRPr lang="nb-NO" sz="1600" b="1" dirty="0">
              <a:solidFill>
                <a:schemeClr val="bg1"/>
              </a:solidFill>
            </a:endParaRPr>
          </a:p>
          <a:p>
            <a:pPr marL="342900" indent="-342900">
              <a:spcBef>
                <a:spcPts val="500"/>
              </a:spcBef>
              <a:spcAft>
                <a:spcPts val="1000"/>
              </a:spcAft>
              <a:buAutoNum type="arabicPeriod"/>
            </a:pPr>
            <a:r>
              <a:rPr lang="nb-NO" sz="1400" dirty="0">
                <a:ea typeface="Times New Roman" panose="02020603050405020304" pitchFamily="18" charset="0"/>
                <a:cs typeface="Times New Roman" panose="02020603050405020304" pitchFamily="18" charset="0"/>
              </a:rPr>
              <a:t>Vi skal være en utviklingsorientert klubb, som favner bredden og samtidig har et attraktivt trenings- og kamptilbud til spillere som har ferdighetene og samtidig viljen til å nærme seg toppfotballen.</a:t>
            </a:r>
          </a:p>
          <a:p>
            <a:pPr marL="342900" indent="-342900">
              <a:buAutoNum type="arabicPeriod" startAt="2"/>
            </a:pPr>
            <a:r>
              <a:rPr lang="nb-NO" sz="1400" dirty="0">
                <a:ea typeface="Times New Roman" panose="02020603050405020304" pitchFamily="18" charset="0"/>
                <a:cs typeface="Times New Roman" panose="02020603050405020304" pitchFamily="18" charset="0"/>
              </a:rPr>
              <a:t>M</a:t>
            </a:r>
            <a:r>
              <a:rPr lang="nb-NO" sz="1400" dirty="0"/>
              <a:t>ål er å ha minimum 30 guttespillere og 18 jentespillere med seg inn i ungdomsfotballen pr årskull.</a:t>
            </a:r>
          </a:p>
          <a:p>
            <a:pPr marL="342900" indent="-342900">
              <a:buAutoNum type="arabicPeriod" startAt="2"/>
            </a:pPr>
            <a:r>
              <a:rPr lang="nb-NO" sz="1400" dirty="0">
                <a:ea typeface="Times New Roman" panose="02020603050405020304" pitchFamily="18" charset="0"/>
                <a:cs typeface="Times New Roman" panose="02020603050405020304" pitchFamily="18" charset="0"/>
              </a:rPr>
              <a:t>Gi alle spillerne en god fotballopplevelse preget av trygghet, mestring og trivsel gjennom både                trening og kamp.</a:t>
            </a:r>
          </a:p>
          <a:p>
            <a:pPr marL="342900" indent="-342900">
              <a:spcBef>
                <a:spcPts val="500"/>
              </a:spcBef>
              <a:spcAft>
                <a:spcPts val="1000"/>
              </a:spcAft>
              <a:buAutoNum type="arabicPeriod" startAt="4"/>
            </a:pPr>
            <a:r>
              <a:rPr lang="nb-NO" sz="1400" dirty="0">
                <a:ea typeface="Times New Roman" panose="02020603050405020304" pitchFamily="18" charset="0"/>
                <a:cs typeface="Times New Roman" panose="02020603050405020304" pitchFamily="18" charset="0"/>
              </a:rPr>
              <a:t>Bidra til å utvikle spillere til Fjellhamar FK’s seniorlag.</a:t>
            </a:r>
          </a:p>
          <a:p>
            <a:pPr marL="342900" indent="-342900">
              <a:spcBef>
                <a:spcPts val="500"/>
              </a:spcBef>
              <a:spcAft>
                <a:spcPts val="1000"/>
              </a:spcAft>
              <a:buAutoNum type="arabicPeriod" startAt="4"/>
            </a:pPr>
            <a:r>
              <a:rPr lang="nb-NO" sz="1400" dirty="0">
                <a:ea typeface="Times New Roman" panose="02020603050405020304" pitchFamily="18" charset="0"/>
                <a:cs typeface="Times New Roman" panose="02020603050405020304" pitchFamily="18" charset="0"/>
              </a:rPr>
              <a:t>Som utviklingsklubb skal vi ha som mål å ha kretslagsspiller(e) på alle årganger både når det gjelder gutter og jenter.</a:t>
            </a:r>
          </a:p>
          <a:p>
            <a:pPr marL="342900" indent="-342900">
              <a:spcBef>
                <a:spcPts val="500"/>
              </a:spcBef>
              <a:spcAft>
                <a:spcPts val="1000"/>
              </a:spcAft>
              <a:buAutoNum type="arabicPeriod" startAt="4"/>
            </a:pPr>
            <a:r>
              <a:rPr lang="nb-NO" sz="1400" dirty="0">
                <a:ea typeface="Times New Roman" panose="02020603050405020304" pitchFamily="18" charset="0"/>
                <a:cs typeface="Times New Roman" panose="02020603050405020304" pitchFamily="18" charset="0"/>
              </a:rPr>
              <a:t>Bidra til å utvikle det hele mennesket i henhold til NFF’s Fair Play program.</a:t>
            </a:r>
          </a:p>
          <a:p>
            <a:pPr>
              <a:spcBef>
                <a:spcPts val="500"/>
              </a:spcBef>
              <a:spcAft>
                <a:spcPts val="1000"/>
              </a:spcAft>
            </a:pPr>
            <a:endParaRPr lang="nb-NO" sz="1400" dirty="0">
              <a:latin typeface="Calibri" panose="020F0502020204030204" pitchFamily="34" charset="0"/>
              <a:ea typeface="Times New Roman" panose="02020603050405020304" pitchFamily="18" charset="0"/>
              <a:cs typeface="Times New Roman" panose="02020603050405020304" pitchFamily="18" charset="0"/>
            </a:endParaRPr>
          </a:p>
          <a:p>
            <a:pPr>
              <a:spcBef>
                <a:spcPts val="500"/>
              </a:spcBef>
              <a:spcAft>
                <a:spcPts val="1000"/>
              </a:spcAft>
            </a:pPr>
            <a:endParaRPr lang="nb-NO" sz="1400"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2" name="Picture 4" descr="Fjellhamar FK Logo [ Download - Logo - icon ]">
            <a:extLst>
              <a:ext uri="{FF2B5EF4-FFF2-40B4-BE49-F238E27FC236}">
                <a16:creationId xmlns:a16="http://schemas.microsoft.com/office/drawing/2014/main" id="{90D16DE4-A940-4550-AACC-17F9B8BF3B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Fjellhamar FK Logo [ Download - Logo - icon ]">
            <a:extLst>
              <a:ext uri="{FF2B5EF4-FFF2-40B4-BE49-F238E27FC236}">
                <a16:creationId xmlns:a16="http://schemas.microsoft.com/office/drawing/2014/main" id="{2B83787F-D39E-43BB-BFFF-EC23956595E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4" name="Plassholder for lysbildenummer 3"/>
          <p:cNvSpPr>
            <a:spLocks noGrp="1"/>
          </p:cNvSpPr>
          <p:nvPr>
            <p:ph type="sldNum" sz="quarter" idx="12"/>
          </p:nvPr>
        </p:nvSpPr>
        <p:spPr/>
        <p:txBody>
          <a:bodyPr/>
          <a:lstStyle/>
          <a:p>
            <a:fld id="{4F5C4A27-82AD-4BA9-8FFB-CD11CD253D01}" type="slidenum">
              <a:rPr lang="nb-NO" smtClean="0"/>
              <a:t>8</a:t>
            </a:fld>
            <a:endParaRPr lang="nb-NO" dirty="0"/>
          </a:p>
        </p:txBody>
      </p:sp>
    </p:spTree>
    <p:extLst>
      <p:ext uri="{BB962C8B-B14F-4D97-AF65-F5344CB8AC3E}">
        <p14:creationId xmlns:p14="http://schemas.microsoft.com/office/powerpoint/2010/main" val="3555516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Sylinder 4"/>
          <p:cNvSpPr txBox="1"/>
          <p:nvPr/>
        </p:nvSpPr>
        <p:spPr>
          <a:xfrm>
            <a:off x="2337162" y="138984"/>
            <a:ext cx="7563394" cy="461665"/>
          </a:xfrm>
          <a:prstGeom prst="rect">
            <a:avLst/>
          </a:prstGeom>
          <a:solidFill>
            <a:srgbClr val="FF0000"/>
          </a:solidFill>
          <a:ln w="19050">
            <a:solidFill>
              <a:schemeClr val="tx1"/>
            </a:solidFill>
          </a:ln>
        </p:spPr>
        <p:txBody>
          <a:bodyPr wrap="square" rtlCol="0">
            <a:spAutoFit/>
          </a:bodyPr>
          <a:lstStyle/>
          <a:p>
            <a:pPr algn="ctr"/>
            <a:r>
              <a:rPr lang="nb-NO" sz="24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Målsetning: Seniorfotballen</a:t>
            </a:r>
            <a:endParaRPr lang="nb-NO" sz="2400" dirty="0">
              <a:solidFill>
                <a:schemeClr val="bg1"/>
              </a:solidFill>
            </a:endParaRPr>
          </a:p>
        </p:txBody>
      </p:sp>
      <p:sp>
        <p:nvSpPr>
          <p:cNvPr id="3" name="Rektangel 2"/>
          <p:cNvSpPr/>
          <p:nvPr/>
        </p:nvSpPr>
        <p:spPr>
          <a:xfrm>
            <a:off x="2138753" y="1285196"/>
            <a:ext cx="8281851" cy="4285789"/>
          </a:xfrm>
          <a:prstGeom prst="rect">
            <a:avLst/>
          </a:prstGeom>
        </p:spPr>
        <p:txBody>
          <a:bodyPr wrap="square">
            <a:spAutoFit/>
          </a:bodyPr>
          <a:lstStyle/>
          <a:p>
            <a:pPr>
              <a:spcBef>
                <a:spcPts val="500"/>
              </a:spcBef>
              <a:spcAft>
                <a:spcPts val="1000"/>
              </a:spcAft>
            </a:pPr>
            <a:r>
              <a:rPr lang="nb-NO" sz="1600" b="1" dirty="0">
                <a:latin typeface="Calibri" panose="020F0502020204030204" pitchFamily="34" charset="0"/>
                <a:ea typeface="Times New Roman" panose="02020603050405020304" pitchFamily="18" charset="0"/>
                <a:cs typeface="Times New Roman" panose="02020603050405020304" pitchFamily="18" charset="0"/>
              </a:rPr>
              <a:t>Fjellhamar FK hovedmål for seniorfotballen:</a:t>
            </a:r>
          </a:p>
          <a:p>
            <a:pPr>
              <a:spcBef>
                <a:spcPts val="500"/>
              </a:spcBef>
              <a:spcAft>
                <a:spcPts val="1000"/>
              </a:spcAft>
            </a:pPr>
            <a:r>
              <a:rPr lang="nb-NO" sz="1600" b="1" u="sng" dirty="0">
                <a:latin typeface="Calibri" panose="020F0502020204030204" pitchFamily="34" charset="0"/>
                <a:ea typeface="Times New Roman" panose="02020603050405020304" pitchFamily="18" charset="0"/>
                <a:cs typeface="Times New Roman" panose="02020603050405020304" pitchFamily="18" charset="0"/>
              </a:rPr>
              <a:t>Lokal forankring.</a:t>
            </a:r>
            <a:endParaRPr lang="nb-NO" sz="1400" b="1" u="sng" dirty="0">
              <a:ea typeface="Times New Roman" panose="02020603050405020304" pitchFamily="18" charset="0"/>
              <a:cs typeface="Times New Roman" panose="02020603050405020304" pitchFamily="18" charset="0"/>
            </a:endParaRPr>
          </a:p>
          <a:p>
            <a:pPr marL="342900" indent="-342900">
              <a:buAutoNum type="arabicPeriod"/>
            </a:pPr>
            <a:r>
              <a:rPr lang="nb-NO" sz="1400" dirty="0">
                <a:ea typeface="Times New Roman" panose="02020603050405020304" pitchFamily="18" charset="0"/>
                <a:cs typeface="Times New Roman" panose="02020603050405020304" pitchFamily="18" charset="0"/>
              </a:rPr>
              <a:t>Vi skal være en utviklingsorientert klubb, som favner bredden og samtidig har et attraktivt trenings- og kamptilbud til spillere som ønsker det.</a:t>
            </a:r>
          </a:p>
          <a:p>
            <a:pPr marL="342900" indent="-342900">
              <a:buAutoNum type="arabicPeriod"/>
            </a:pPr>
            <a:endParaRPr lang="nb-NO" sz="1050" dirty="0">
              <a:ea typeface="Times New Roman" panose="02020603050405020304" pitchFamily="18" charset="0"/>
              <a:cs typeface="Times New Roman" panose="02020603050405020304" pitchFamily="18" charset="0"/>
            </a:endParaRPr>
          </a:p>
          <a:p>
            <a:pPr marL="342900" indent="-342900">
              <a:buAutoNum type="arabicPeriod"/>
            </a:pPr>
            <a:r>
              <a:rPr lang="nb-NO" sz="1400" dirty="0">
                <a:ea typeface="Times New Roman" panose="02020603050405020304" pitchFamily="18" charset="0"/>
                <a:cs typeface="Times New Roman" panose="02020603050405020304" pitchFamily="18" charset="0"/>
              </a:rPr>
              <a:t>Fjellhamar Fotballklubb skal ikke ha betalt spillere.</a:t>
            </a:r>
          </a:p>
          <a:p>
            <a:pPr marL="342900" indent="-342900">
              <a:buAutoNum type="arabicPeriod"/>
            </a:pPr>
            <a:endParaRPr lang="nb-NO" sz="1050" dirty="0">
              <a:ea typeface="Times New Roman" panose="02020603050405020304" pitchFamily="18" charset="0"/>
              <a:cs typeface="Times New Roman" panose="02020603050405020304" pitchFamily="18" charset="0"/>
            </a:endParaRPr>
          </a:p>
          <a:p>
            <a:pPr marL="342900" indent="-342900">
              <a:buFont typeface="+mj-lt"/>
              <a:buAutoNum type="arabicPeriod"/>
            </a:pPr>
            <a:r>
              <a:rPr lang="nb-NO" sz="1400" dirty="0">
                <a:ea typeface="Times New Roman" panose="02020603050405020304" pitchFamily="18" charset="0"/>
                <a:cs typeface="Times New Roman" panose="02020603050405020304" pitchFamily="18" charset="0"/>
              </a:rPr>
              <a:t>A-lag herrer skal ha som m</a:t>
            </a:r>
            <a:r>
              <a:rPr lang="nb-NO" sz="1400" dirty="0"/>
              <a:t>ål  være et godt 4. div lag med mulighet for 3. div-spill. Senior 2 skal spille i den divisjonen den til enhver tid er kvalifisert til. </a:t>
            </a:r>
          </a:p>
          <a:p>
            <a:pPr marL="342900" indent="-342900">
              <a:buFont typeface="+mj-lt"/>
              <a:buAutoNum type="arabicPeriod"/>
            </a:pPr>
            <a:r>
              <a:rPr lang="nb-NO" sz="1400" dirty="0">
                <a:ea typeface="Times New Roman" panose="02020603050405020304" pitchFamily="18" charset="0"/>
                <a:cs typeface="Times New Roman" panose="02020603050405020304" pitchFamily="18" charset="0"/>
              </a:rPr>
              <a:t>A-lag kvinner skal ha som m</a:t>
            </a:r>
            <a:r>
              <a:rPr lang="nb-NO" sz="1400" dirty="0"/>
              <a:t>ål  være et godt 4. div lag med mulighet for 3. div-spill</a:t>
            </a:r>
            <a:r>
              <a:rPr lang="nb-NO" sz="1400" dirty="0">
                <a:ea typeface="Times New Roman" panose="02020603050405020304" pitchFamily="18" charset="0"/>
                <a:cs typeface="Times New Roman" panose="02020603050405020304" pitchFamily="18" charset="0"/>
              </a:rPr>
              <a:t>. Det er målsetting at det kommer på plass et 2.lag også i kvinneklassen innen 2026.</a:t>
            </a:r>
          </a:p>
          <a:p>
            <a:endParaRPr lang="nb-NO" sz="1400" dirty="0">
              <a:ea typeface="Times New Roman" panose="02020603050405020304" pitchFamily="18" charset="0"/>
              <a:cs typeface="Times New Roman" panose="02020603050405020304" pitchFamily="18" charset="0"/>
            </a:endParaRPr>
          </a:p>
          <a:p>
            <a:r>
              <a:rPr lang="nb-NO" sz="1400" dirty="0">
                <a:ea typeface="Times New Roman" panose="02020603050405020304" pitchFamily="18" charset="0"/>
                <a:cs typeface="Times New Roman" panose="02020603050405020304" pitchFamily="18" charset="0"/>
              </a:rPr>
              <a:t>5.     Seniorspillere skal fremstå som gode rollemodeller for klubbens yngre spiller.</a:t>
            </a:r>
          </a:p>
          <a:p>
            <a:endParaRPr lang="nb-NO" sz="1400" dirty="0">
              <a:ea typeface="Times New Roman" panose="02020603050405020304" pitchFamily="18" charset="0"/>
              <a:cs typeface="Times New Roman" panose="02020603050405020304" pitchFamily="18" charset="0"/>
            </a:endParaRPr>
          </a:p>
          <a:p>
            <a:r>
              <a:rPr lang="nb-NO" sz="1400" dirty="0">
                <a:ea typeface="Times New Roman" panose="02020603050405020304" pitchFamily="18" charset="0"/>
                <a:cs typeface="Times New Roman" panose="02020603050405020304" pitchFamily="18" charset="0"/>
              </a:rPr>
              <a:t>6.     Vi ønsker oss spillere med lokal tilhørighet i vår klubb. </a:t>
            </a:r>
          </a:p>
          <a:p>
            <a:pPr>
              <a:spcBef>
                <a:spcPts val="500"/>
              </a:spcBef>
              <a:spcAft>
                <a:spcPts val="1000"/>
              </a:spcAft>
            </a:pPr>
            <a:endParaRPr lang="nb-NO" sz="1400" dirty="0">
              <a:latin typeface="Calibri" panose="020F0502020204030204" pitchFamily="34" charset="0"/>
              <a:ea typeface="Times New Roman" panose="02020603050405020304" pitchFamily="18" charset="0"/>
              <a:cs typeface="Times New Roman" panose="02020603050405020304" pitchFamily="18" charset="0"/>
            </a:endParaRPr>
          </a:p>
          <a:p>
            <a:pPr>
              <a:spcBef>
                <a:spcPts val="500"/>
              </a:spcBef>
              <a:spcAft>
                <a:spcPts val="1000"/>
              </a:spcAft>
            </a:pPr>
            <a:endParaRPr lang="nb-NO" sz="1400"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2" name="Picture 4" descr="Fjellhamar FK Logo [ Download - Logo - icon ]">
            <a:extLst>
              <a:ext uri="{FF2B5EF4-FFF2-40B4-BE49-F238E27FC236}">
                <a16:creationId xmlns:a16="http://schemas.microsoft.com/office/drawing/2014/main" id="{90D16DE4-A940-4550-AACC-17F9B8BF3B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705" y="50817"/>
            <a:ext cx="637997" cy="63799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Fjellhamar FK Logo [ Download - Logo - icon ]">
            <a:extLst>
              <a:ext uri="{FF2B5EF4-FFF2-40B4-BE49-F238E27FC236}">
                <a16:creationId xmlns:a16="http://schemas.microsoft.com/office/drawing/2014/main" id="{2B83787F-D39E-43BB-BFFF-EC23956595E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1016" y="50816"/>
            <a:ext cx="637997" cy="637997"/>
          </a:xfrm>
          <a:prstGeom prst="rect">
            <a:avLst/>
          </a:prstGeom>
          <a:noFill/>
          <a:extLst>
            <a:ext uri="{909E8E84-426E-40DD-AFC4-6F175D3DCCD1}">
              <a14:hiddenFill xmlns:a14="http://schemas.microsoft.com/office/drawing/2010/main">
                <a:solidFill>
                  <a:srgbClr val="FFFFFF"/>
                </a:solidFill>
              </a14:hiddenFill>
            </a:ext>
          </a:extLst>
        </p:spPr>
      </p:pic>
      <p:sp>
        <p:nvSpPr>
          <p:cNvPr id="4" name="Plassholder for lysbildenummer 3"/>
          <p:cNvSpPr>
            <a:spLocks noGrp="1"/>
          </p:cNvSpPr>
          <p:nvPr>
            <p:ph type="sldNum" sz="quarter" idx="12"/>
          </p:nvPr>
        </p:nvSpPr>
        <p:spPr/>
        <p:txBody>
          <a:bodyPr/>
          <a:lstStyle/>
          <a:p>
            <a:fld id="{4F5C4A27-82AD-4BA9-8FFB-CD11CD253D01}" type="slidenum">
              <a:rPr lang="nb-NO" smtClean="0"/>
              <a:t>9</a:t>
            </a:fld>
            <a:endParaRPr lang="nb-NO" dirty="0"/>
          </a:p>
        </p:txBody>
      </p:sp>
    </p:spTree>
    <p:extLst>
      <p:ext uri="{BB962C8B-B14F-4D97-AF65-F5344CB8AC3E}">
        <p14:creationId xmlns:p14="http://schemas.microsoft.com/office/powerpoint/2010/main" val="2112576968"/>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d73937c-2892-4112-a4c7-fb19442538ab" xsi:nil="true"/>
    <lcf76f155ced4ddcb4097134ff3c332f xmlns="5b142b8a-997f-4452-b26a-54492fa6b2e4">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8E4E409DCA85BE4C8E9E38A9E8A846B1" ma:contentTypeVersion="15" ma:contentTypeDescription="Opprett et nytt dokument." ma:contentTypeScope="" ma:versionID="5703e084fc4ea5e605a96a2d89f4b5d6">
  <xsd:schema xmlns:xsd="http://www.w3.org/2001/XMLSchema" xmlns:xs="http://www.w3.org/2001/XMLSchema" xmlns:p="http://schemas.microsoft.com/office/2006/metadata/properties" xmlns:ns2="5b142b8a-997f-4452-b26a-54492fa6b2e4" xmlns:ns3="5d73937c-2892-4112-a4c7-fb19442538ab" targetNamespace="http://schemas.microsoft.com/office/2006/metadata/properties" ma:root="true" ma:fieldsID="f567a7e6ce2375d36a29f8e020646797" ns2:_="" ns3:_="">
    <xsd:import namespace="5b142b8a-997f-4452-b26a-54492fa6b2e4"/>
    <xsd:import namespace="5d73937c-2892-4112-a4c7-fb19442538a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DateTaken" minOccurs="0"/>
                <xsd:element ref="ns2:MediaServiceObjectDetectorVersions" minOccurs="0"/>
                <xsd:element ref="ns2:MediaServiceSearchPropertie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142b8a-997f-4452-b26a-54492fa6b2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Bildemerkelapper" ma:readOnly="false" ma:fieldId="{5cf76f15-5ced-4ddc-b409-7134ff3c332f}" ma:taxonomyMulti="true" ma:sspId="fe842598-920a-4506-a82c-69498b100c90"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d73937c-2892-4112-a4c7-fb19442538ab"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52e279e8-65d8-4487-b794-0363f3fe56c6}" ma:internalName="TaxCatchAll" ma:showField="CatchAllData" ma:web="5d73937c-2892-4112-a4c7-fb19442538ab">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91987D-0C09-4579-B0A4-6CB159538AA8}">
  <ds:schemaRefs>
    <ds:schemaRef ds:uri="http://schemas.microsoft.com/office/2006/metadata/properties"/>
    <ds:schemaRef ds:uri="http://schemas.microsoft.com/office/infopath/2007/PartnerControls"/>
    <ds:schemaRef ds:uri="5d73937c-2892-4112-a4c7-fb19442538ab"/>
    <ds:schemaRef ds:uri="5b142b8a-997f-4452-b26a-54492fa6b2e4"/>
  </ds:schemaRefs>
</ds:datastoreItem>
</file>

<file path=customXml/itemProps2.xml><?xml version="1.0" encoding="utf-8"?>
<ds:datastoreItem xmlns:ds="http://schemas.openxmlformats.org/officeDocument/2006/customXml" ds:itemID="{B0B50F0C-B030-4823-9B7F-561C23EA03ED}">
  <ds:schemaRefs>
    <ds:schemaRef ds:uri="http://schemas.microsoft.com/sharepoint/v3/contenttype/forms"/>
  </ds:schemaRefs>
</ds:datastoreItem>
</file>

<file path=customXml/itemProps3.xml><?xml version="1.0" encoding="utf-8"?>
<ds:datastoreItem xmlns:ds="http://schemas.openxmlformats.org/officeDocument/2006/customXml" ds:itemID="{2BF9709A-D0CC-418D-B0D9-223E4BC35B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142b8a-997f-4452-b26a-54492fa6b2e4"/>
    <ds:schemaRef ds:uri="5d73937c-2892-4112-a4c7-fb19442538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6732</TotalTime>
  <Words>6497</Words>
  <Application>Microsoft Office PowerPoint</Application>
  <PresentationFormat>Widescreen</PresentationFormat>
  <Paragraphs>641</Paragraphs>
  <Slides>31</Slides>
  <Notes>1</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31</vt:i4>
      </vt:variant>
    </vt:vector>
  </HeadingPairs>
  <TitlesOfParts>
    <vt:vector size="38" baseType="lpstr">
      <vt:lpstr>Arial</vt:lpstr>
      <vt:lpstr>Calibri</vt:lpstr>
      <vt:lpstr>Calibri Light</vt:lpstr>
      <vt:lpstr>Courier New</vt:lpstr>
      <vt:lpstr>Symbol</vt:lpstr>
      <vt:lpstr>Times New Roman</vt:lpstr>
      <vt:lpstr>Office-tema</vt:lpstr>
      <vt:lpstr>PowerPoint-presentasjon</vt:lpstr>
      <vt:lpstr>Innholdsfortegnelse </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Gutter / jenter 10-11år 7er fotball</vt:lpstr>
      <vt:lpstr>Gutter / jenter 12år 9er fotball</vt:lpstr>
      <vt:lpstr>Gutter / jenter 13-14år 9er og 11er fotball</vt:lpstr>
      <vt:lpstr>Gutter / jenter 15-16år og Jr 17-19 år 11er fotball</vt:lpstr>
      <vt:lpstr>PowerPoint-presentasjon</vt:lpstr>
      <vt:lpstr>Retningslinjer ved opptak av nye spillere: 13-19 år </vt:lpstr>
      <vt:lpstr>PowerPoint-presentasjon</vt:lpstr>
      <vt:lpstr>Trenerrollen / lagleder i Fjellhamar FK</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Ørjan</dc:creator>
  <cp:lastModifiedBy>Frode Marki</cp:lastModifiedBy>
  <cp:revision>278</cp:revision>
  <dcterms:created xsi:type="dcterms:W3CDTF">2017-06-15T11:01:54Z</dcterms:created>
  <dcterms:modified xsi:type="dcterms:W3CDTF">2025-02-12T08:26:34Z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96f5184-95c9-4497-b4c5-49bcf01b7f74_Enabled">
    <vt:lpwstr>true</vt:lpwstr>
  </property>
  <property fmtid="{D5CDD505-2E9C-101B-9397-08002B2CF9AE}" pid="3" name="MSIP_Label_696f5184-95c9-4497-b4c5-49bcf01b7f74_SetDate">
    <vt:lpwstr>2020-10-18T10:15:52Z</vt:lpwstr>
  </property>
  <property fmtid="{D5CDD505-2E9C-101B-9397-08002B2CF9AE}" pid="4" name="MSIP_Label_696f5184-95c9-4497-b4c5-49bcf01b7f74_Method">
    <vt:lpwstr>Standard</vt:lpwstr>
  </property>
  <property fmtid="{D5CDD505-2E9C-101B-9397-08002B2CF9AE}" pid="5" name="MSIP_Label_696f5184-95c9-4497-b4c5-49bcf01b7f74_Name">
    <vt:lpwstr>Intern</vt:lpwstr>
  </property>
  <property fmtid="{D5CDD505-2E9C-101B-9397-08002B2CF9AE}" pid="6" name="MSIP_Label_696f5184-95c9-4497-b4c5-49bcf01b7f74_SiteId">
    <vt:lpwstr>3d50ddd4-00a1-4ab7-9788-decf14a8728f</vt:lpwstr>
  </property>
  <property fmtid="{D5CDD505-2E9C-101B-9397-08002B2CF9AE}" pid="7" name="MSIP_Label_696f5184-95c9-4497-b4c5-49bcf01b7f74_ActionId">
    <vt:lpwstr>7c67bf64-9062-4d42-aceb-ce29bc56d678</vt:lpwstr>
  </property>
  <property fmtid="{D5CDD505-2E9C-101B-9397-08002B2CF9AE}" pid="8" name="MSIP_Label_696f5184-95c9-4497-b4c5-49bcf01b7f74_ContentBits">
    <vt:lpwstr>0</vt:lpwstr>
  </property>
  <property fmtid="{D5CDD505-2E9C-101B-9397-08002B2CF9AE}" pid="9" name="ContentTypeId">
    <vt:lpwstr>0x0101008E4E409DCA85BE4C8E9E38A9E8A846B1</vt:lpwstr>
  </property>
</Properties>
</file>